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83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docProps/custom.xml" ContentType="application/vnd.openxmlformats-officedocument.custom-properties+xml"/>
  <Override PartName="/ppt/slides/slide79.xml" ContentType="application/vnd.openxmlformats-officedocument.presentationml.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68.xml" ContentType="application/vnd.openxmlformats-officedocument.presentationml.slide+xml"/>
  <Override PartName="/ppt/slides/slide77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s/slide75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slides/slide7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s/slide71.xml" ContentType="application/vnd.openxmlformats-officedocument.presentationml.slide+xml"/>
  <Override PartName="/ppt/slides/slide80.xml" ContentType="application/vnd.openxmlformats-officedocument.presentationml.slide+xml"/>
  <Override PartName="/ppt/slides/slide82.xml" ContentType="application/vnd.openxmlformats-officedocument.presentationml.slide+xml"/>
  <Override PartName="/ppt/slideLayouts/slideLayout3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slides/slide78.xml" ContentType="application/vnd.openxmlformats-officedocument.presentationml.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Default Extension="rels" ContentType="application/vnd.openxmlformats-package.relationship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6" r:id="rId1"/>
  </p:sldMasterIdLst>
  <p:notesMasterIdLst>
    <p:notesMasterId r:id="rId85"/>
  </p:notesMasterIdLst>
  <p:sldIdLst>
    <p:sldId id="256" r:id="rId2"/>
    <p:sldId id="257" r:id="rId3"/>
    <p:sldId id="372" r:id="rId4"/>
    <p:sldId id="259" r:id="rId5"/>
    <p:sldId id="260" r:id="rId6"/>
    <p:sldId id="261" r:id="rId7"/>
    <p:sldId id="263" r:id="rId8"/>
    <p:sldId id="375" r:id="rId9"/>
    <p:sldId id="374" r:id="rId10"/>
    <p:sldId id="382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4" r:id="rId19"/>
    <p:sldId id="275" r:id="rId20"/>
    <p:sldId id="276" r:id="rId21"/>
    <p:sldId id="277" r:id="rId22"/>
    <p:sldId id="280" r:id="rId23"/>
    <p:sldId id="281" r:id="rId24"/>
    <p:sldId id="282" r:id="rId25"/>
    <p:sldId id="283" r:id="rId26"/>
    <p:sldId id="284" r:id="rId27"/>
    <p:sldId id="286" r:id="rId28"/>
    <p:sldId id="287" r:id="rId29"/>
    <p:sldId id="289" r:id="rId30"/>
    <p:sldId id="290" r:id="rId31"/>
    <p:sldId id="291" r:id="rId32"/>
    <p:sldId id="292" r:id="rId33"/>
    <p:sldId id="293" r:id="rId34"/>
    <p:sldId id="383" r:id="rId35"/>
    <p:sldId id="384" r:id="rId36"/>
    <p:sldId id="385" r:id="rId37"/>
    <p:sldId id="386" r:id="rId38"/>
    <p:sldId id="387" r:id="rId39"/>
    <p:sldId id="388" r:id="rId40"/>
    <p:sldId id="389" r:id="rId41"/>
    <p:sldId id="390" r:id="rId42"/>
    <p:sldId id="391" r:id="rId43"/>
    <p:sldId id="392" r:id="rId44"/>
    <p:sldId id="309" r:id="rId45"/>
    <p:sldId id="310" r:id="rId46"/>
    <p:sldId id="311" r:id="rId47"/>
    <p:sldId id="312" r:id="rId48"/>
    <p:sldId id="313" r:id="rId49"/>
    <p:sldId id="314" r:id="rId50"/>
    <p:sldId id="315" r:id="rId51"/>
    <p:sldId id="316" r:id="rId52"/>
    <p:sldId id="319" r:id="rId53"/>
    <p:sldId id="320" r:id="rId54"/>
    <p:sldId id="321" r:id="rId55"/>
    <p:sldId id="331" r:id="rId56"/>
    <p:sldId id="332" r:id="rId57"/>
    <p:sldId id="333" r:id="rId58"/>
    <p:sldId id="334" r:id="rId59"/>
    <p:sldId id="335" r:id="rId60"/>
    <p:sldId id="336" r:id="rId61"/>
    <p:sldId id="378" r:id="rId62"/>
    <p:sldId id="377" r:id="rId63"/>
    <p:sldId id="379" r:id="rId64"/>
    <p:sldId id="343" r:id="rId65"/>
    <p:sldId id="344" r:id="rId66"/>
    <p:sldId id="346" r:id="rId67"/>
    <p:sldId id="347" r:id="rId68"/>
    <p:sldId id="380" r:id="rId69"/>
    <p:sldId id="381" r:id="rId70"/>
    <p:sldId id="349" r:id="rId71"/>
    <p:sldId id="350" r:id="rId72"/>
    <p:sldId id="393" r:id="rId73"/>
    <p:sldId id="394" r:id="rId74"/>
    <p:sldId id="395" r:id="rId75"/>
    <p:sldId id="355" r:id="rId76"/>
    <p:sldId id="396" r:id="rId77"/>
    <p:sldId id="397" r:id="rId78"/>
    <p:sldId id="398" r:id="rId79"/>
    <p:sldId id="363" r:id="rId80"/>
    <p:sldId id="400" r:id="rId81"/>
    <p:sldId id="399" r:id="rId82"/>
    <p:sldId id="401" r:id="rId83"/>
    <p:sldId id="402" r:id="rId84"/>
  </p:sldIdLst>
  <p:sldSz cx="13444538" cy="7562850"/>
  <p:notesSz cx="10693400" cy="756285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880" userDrawn="1">
          <p15:clr>
            <a:srgbClr val="A4A3A4"/>
          </p15:clr>
        </p15:guide>
        <p15:guide id="2" pos="271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62" d="100"/>
          <a:sy n="62" d="100"/>
        </p:scale>
        <p:origin x="-750" y="-78"/>
      </p:cViewPr>
      <p:guideLst>
        <p:guide orient="horz" pos="2880"/>
        <p:guide pos="271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633913" cy="3794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057900" y="0"/>
            <a:ext cx="4632325" cy="3794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80342A-5191-44F9-890B-88479DBF60E2}" type="datetimeFigureOut">
              <a:rPr lang="en-IN" smtClean="0"/>
              <a:pPr/>
              <a:t>11-10-2022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079750" y="946150"/>
            <a:ext cx="4533900" cy="25511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069975" y="3640138"/>
            <a:ext cx="8553450" cy="29781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7183438"/>
            <a:ext cx="4633913" cy="379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057900" y="7183438"/>
            <a:ext cx="4632325" cy="379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061E9F-E3DE-45F0-98FA-84DC9E534CA1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10297603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061E9F-E3DE-45F0-98FA-84DC9E534CA1}" type="slidenum">
              <a:rPr lang="en-IN" smtClean="0"/>
              <a:pPr/>
              <a:t>1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34794432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8A57242-3D0D-E808-C4A2-EFBADEDB57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80567" y="1237717"/>
            <a:ext cx="10083404" cy="2632992"/>
          </a:xfrm>
        </p:spPr>
        <p:txBody>
          <a:bodyPr anchor="b"/>
          <a:lstStyle>
            <a:lvl1pPr algn="ctr">
              <a:defRPr sz="6616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71CE9881-7156-E8E1-3D0C-CA25429619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80567" y="3972247"/>
            <a:ext cx="10083404" cy="1825938"/>
          </a:xfrm>
        </p:spPr>
        <p:txBody>
          <a:bodyPr/>
          <a:lstStyle>
            <a:lvl1pPr marL="0" indent="0" algn="ctr">
              <a:buNone/>
              <a:defRPr sz="2646"/>
            </a:lvl1pPr>
            <a:lvl2pPr marL="504154" indent="0" algn="ctr">
              <a:buNone/>
              <a:defRPr sz="2205"/>
            </a:lvl2pPr>
            <a:lvl3pPr marL="1008309" indent="0" algn="ctr">
              <a:buNone/>
              <a:defRPr sz="1985"/>
            </a:lvl3pPr>
            <a:lvl4pPr marL="1512463" indent="0" algn="ctr">
              <a:buNone/>
              <a:defRPr sz="1764"/>
            </a:lvl4pPr>
            <a:lvl5pPr marL="2016618" indent="0" algn="ctr">
              <a:buNone/>
              <a:defRPr sz="1764"/>
            </a:lvl5pPr>
            <a:lvl6pPr marL="2520772" indent="0" algn="ctr">
              <a:buNone/>
              <a:defRPr sz="1764"/>
            </a:lvl6pPr>
            <a:lvl7pPr marL="3024927" indent="0" algn="ctr">
              <a:buNone/>
              <a:defRPr sz="1764"/>
            </a:lvl7pPr>
            <a:lvl8pPr marL="3529081" indent="0" algn="ctr">
              <a:buNone/>
              <a:defRPr sz="1764"/>
            </a:lvl8pPr>
            <a:lvl9pPr marL="4033236" indent="0" algn="ctr">
              <a:buNone/>
              <a:defRPr sz="1764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7EEDDAC1-C3C7-8DBB-4415-DEF37EAD8F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246A2-8AC7-440F-839F-EF78D7EC2EB8}" type="datetime1">
              <a:rPr lang="en-US" smtClean="0"/>
              <a:pPr/>
              <a:t>10/11/2022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B73FE89B-0FC0-B1C8-0744-2CF285929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88366278-65D9-7709-3552-F1AE3E602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35773442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563FD57-29F2-EA5D-6A54-E0301BC9A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09901A3A-19A9-54BD-B89F-1924D76256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5ED12787-FB87-60F6-3BE2-64589FCBDC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8D1C3-032F-41B2-9212-35776AFEA4C8}" type="datetime1">
              <a:rPr lang="en-US" smtClean="0"/>
              <a:pPr/>
              <a:t>10/11/2022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A9667F45-8D49-8AB3-C555-BC664089A1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AED1935F-1402-A7CE-412A-CB7DE93CC6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30076916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="" xmlns:a16="http://schemas.microsoft.com/office/drawing/2014/main" id="{B97633C7-214A-BC4B-2440-515EBF78C98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621247" y="402652"/>
            <a:ext cx="2898979" cy="640916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18614C9D-D678-2B60-D5BA-8D384C3140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924312" y="402652"/>
            <a:ext cx="8528879" cy="640916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8AA98F29-5107-FFDC-B699-DEA96637C6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8E2657-7FE0-4781-A71E-60D087FBDB3D}" type="datetime1">
              <a:rPr lang="en-US" smtClean="0"/>
              <a:pPr/>
              <a:t>10/11/2022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2C1260A8-0C48-58AA-1B2F-CAFD1044DB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22EDBA81-AEED-8DF3-0EDA-E9A8E71161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31809306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658BC01-717F-8AB3-C3FD-24A21BC63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900AD8BE-69FD-DF14-DE8D-3517CC60E5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30D8B2F2-0A84-EE3F-119F-9AB8D07836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30323-D276-46FD-9083-6F00BB784AE6}" type="datetime1">
              <a:rPr lang="en-US" smtClean="0"/>
              <a:pPr/>
              <a:t>10/11/2022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2B36C442-A816-7F0B-C063-0EED4D833D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5FA75D7C-D4E4-C6B6-147F-B5A6BA8BFE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9461080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389F0BA-8543-FC82-1EF0-821EBB5034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7310" y="1885462"/>
            <a:ext cx="11595914" cy="3145935"/>
          </a:xfrm>
        </p:spPr>
        <p:txBody>
          <a:bodyPr anchor="b"/>
          <a:lstStyle>
            <a:lvl1pPr>
              <a:defRPr sz="6616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17361210-5D0F-0D00-EEA5-7E0C27CB04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7310" y="5061158"/>
            <a:ext cx="11595914" cy="1654373"/>
          </a:xfrm>
        </p:spPr>
        <p:txBody>
          <a:bodyPr/>
          <a:lstStyle>
            <a:lvl1pPr marL="0" indent="0">
              <a:buNone/>
              <a:defRPr sz="2646">
                <a:solidFill>
                  <a:schemeClr val="tx1">
                    <a:tint val="75000"/>
                  </a:schemeClr>
                </a:solidFill>
              </a:defRPr>
            </a:lvl1pPr>
            <a:lvl2pPr marL="504154" indent="0">
              <a:buNone/>
              <a:defRPr sz="2205">
                <a:solidFill>
                  <a:schemeClr val="tx1">
                    <a:tint val="75000"/>
                  </a:schemeClr>
                </a:solidFill>
              </a:defRPr>
            </a:lvl2pPr>
            <a:lvl3pPr marL="1008309" indent="0">
              <a:buNone/>
              <a:defRPr sz="1985">
                <a:solidFill>
                  <a:schemeClr val="tx1">
                    <a:tint val="75000"/>
                  </a:schemeClr>
                </a:solidFill>
              </a:defRPr>
            </a:lvl3pPr>
            <a:lvl4pPr marL="151246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4pPr>
            <a:lvl5pPr marL="2016618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5pPr>
            <a:lvl6pPr marL="2520772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6pPr>
            <a:lvl7pPr marL="3024927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7pPr>
            <a:lvl8pPr marL="3529081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8pPr>
            <a:lvl9pPr marL="4033236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E63DC752-F1CA-46BC-2AD4-DDD15F0396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42794-5299-4278-A032-11A9FE0AA9EE}" type="datetime1">
              <a:rPr lang="en-US" smtClean="0"/>
              <a:pPr/>
              <a:t>10/11/2022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BFC38ACF-38B8-342B-FD47-657E831A62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947C7F78-A0FF-E7E1-CC6F-90D51F07CE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1778781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D12A9AB-6B65-E88B-F322-A341C7340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A4E2DC96-3747-6AA6-CD3A-CB853EA15D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24312" y="2013259"/>
            <a:ext cx="5713929" cy="47985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7992BBD2-5BB8-B754-E35E-A88E13BDF7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06297" y="2013259"/>
            <a:ext cx="5713929" cy="47985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623082E7-68CF-F94D-38AA-F317B53FC4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FF100-32AC-4C0A-8AB9-CDE9BFB01ABB}" type="datetime1">
              <a:rPr lang="en-US" smtClean="0"/>
              <a:pPr/>
              <a:t>10/11/2022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24918B83-320F-1887-7A02-D962F85C25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040CCA6C-DB44-FF74-33A3-8F2D343AF4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7774687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E3D1490-3B83-4B13-65CE-9DDB03CF15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063" y="402652"/>
            <a:ext cx="11595914" cy="146180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B997F04A-DE14-1B34-E87B-386BCAB777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6064" y="1853949"/>
            <a:ext cx="5687669" cy="908592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4154" indent="0">
              <a:buNone/>
              <a:defRPr sz="2205" b="1"/>
            </a:lvl2pPr>
            <a:lvl3pPr marL="1008309" indent="0">
              <a:buNone/>
              <a:defRPr sz="1985" b="1"/>
            </a:lvl3pPr>
            <a:lvl4pPr marL="1512463" indent="0">
              <a:buNone/>
              <a:defRPr sz="1764" b="1"/>
            </a:lvl4pPr>
            <a:lvl5pPr marL="2016618" indent="0">
              <a:buNone/>
              <a:defRPr sz="1764" b="1"/>
            </a:lvl5pPr>
            <a:lvl6pPr marL="2520772" indent="0">
              <a:buNone/>
              <a:defRPr sz="1764" b="1"/>
            </a:lvl6pPr>
            <a:lvl7pPr marL="3024927" indent="0">
              <a:buNone/>
              <a:defRPr sz="1764" b="1"/>
            </a:lvl7pPr>
            <a:lvl8pPr marL="3529081" indent="0">
              <a:buNone/>
              <a:defRPr sz="1764" b="1"/>
            </a:lvl8pPr>
            <a:lvl9pPr marL="4033236" indent="0">
              <a:buNone/>
              <a:defRPr sz="176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7E8768F0-B267-CE27-78D2-4355B51805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6064" y="2762541"/>
            <a:ext cx="5687669" cy="40632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64317318-73B5-1CFC-C763-FF57F0C29A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06297" y="1853949"/>
            <a:ext cx="5715680" cy="908592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4154" indent="0">
              <a:buNone/>
              <a:defRPr sz="2205" b="1"/>
            </a:lvl2pPr>
            <a:lvl3pPr marL="1008309" indent="0">
              <a:buNone/>
              <a:defRPr sz="1985" b="1"/>
            </a:lvl3pPr>
            <a:lvl4pPr marL="1512463" indent="0">
              <a:buNone/>
              <a:defRPr sz="1764" b="1"/>
            </a:lvl4pPr>
            <a:lvl5pPr marL="2016618" indent="0">
              <a:buNone/>
              <a:defRPr sz="1764" b="1"/>
            </a:lvl5pPr>
            <a:lvl6pPr marL="2520772" indent="0">
              <a:buNone/>
              <a:defRPr sz="1764" b="1"/>
            </a:lvl6pPr>
            <a:lvl7pPr marL="3024927" indent="0">
              <a:buNone/>
              <a:defRPr sz="1764" b="1"/>
            </a:lvl7pPr>
            <a:lvl8pPr marL="3529081" indent="0">
              <a:buNone/>
              <a:defRPr sz="1764" b="1"/>
            </a:lvl8pPr>
            <a:lvl9pPr marL="4033236" indent="0">
              <a:buNone/>
              <a:defRPr sz="176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C21128CB-DFE1-009E-5A4D-421836BB870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806297" y="2762541"/>
            <a:ext cx="5715680" cy="40632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E9CDEF12-0B81-DBCB-0D34-D7838F6792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8A29C-E470-401F-B83B-60AF080C2D61}" type="datetime1">
              <a:rPr lang="en-US" smtClean="0"/>
              <a:pPr/>
              <a:t>10/11/2022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52BDCB07-9A30-5FA5-D529-EFEDC02F3A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1F5DE0E8-BDFB-75E1-4B9F-EA09618B47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1231482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DE49B53-A8EE-2A70-C455-2B69D7C522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70A9FF2A-A096-DE86-9FAC-DF32EDF542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76C46-584A-47A6-B93F-CF92B1A73292}" type="datetime1">
              <a:rPr lang="en-US" smtClean="0"/>
              <a:pPr/>
              <a:t>10/11/2022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848A670C-6427-E05F-0BE0-E4798D93C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16C80A8E-6234-2D8C-E48F-8E50FBD090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41396888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CD4257E7-CC60-DCE6-B8C2-42D4C8F16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52454-3B90-49E5-8D5B-FD2E1ACB4969}" type="datetime1">
              <a:rPr lang="en-US" smtClean="0"/>
              <a:pPr/>
              <a:t>10/11/2022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8C40F2B3-8A49-4CDD-63F2-3879D77AF4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B22DFE35-8B21-A866-7612-EA38348013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6832384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222EE0F-0A21-07A1-00EB-455700778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064" y="504190"/>
            <a:ext cx="4336213" cy="1764665"/>
          </a:xfrm>
        </p:spPr>
        <p:txBody>
          <a:bodyPr anchor="b"/>
          <a:lstStyle>
            <a:lvl1pPr>
              <a:defRPr sz="3529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FF97CC72-512E-1C4E-3EDB-E73EF1F326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5680" y="1088911"/>
            <a:ext cx="6806297" cy="5374525"/>
          </a:xfrm>
        </p:spPr>
        <p:txBody>
          <a:bodyPr/>
          <a:lstStyle>
            <a:lvl1pPr>
              <a:defRPr sz="3529"/>
            </a:lvl1pPr>
            <a:lvl2pPr>
              <a:defRPr sz="3088"/>
            </a:lvl2pPr>
            <a:lvl3pPr>
              <a:defRPr sz="2646"/>
            </a:lvl3pPr>
            <a:lvl4pPr>
              <a:defRPr sz="2205"/>
            </a:lvl4pPr>
            <a:lvl5pPr>
              <a:defRPr sz="2205"/>
            </a:lvl5pPr>
            <a:lvl6pPr>
              <a:defRPr sz="2205"/>
            </a:lvl6pPr>
            <a:lvl7pPr>
              <a:defRPr sz="2205"/>
            </a:lvl7pPr>
            <a:lvl8pPr>
              <a:defRPr sz="2205"/>
            </a:lvl8pPr>
            <a:lvl9pPr>
              <a:defRPr sz="220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6C28DB53-AE6B-FA69-5387-BB5D8755EB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26064" y="2268855"/>
            <a:ext cx="4336213" cy="4203335"/>
          </a:xfrm>
        </p:spPr>
        <p:txBody>
          <a:bodyPr/>
          <a:lstStyle>
            <a:lvl1pPr marL="0" indent="0">
              <a:buNone/>
              <a:defRPr sz="1764"/>
            </a:lvl1pPr>
            <a:lvl2pPr marL="504154" indent="0">
              <a:buNone/>
              <a:defRPr sz="1544"/>
            </a:lvl2pPr>
            <a:lvl3pPr marL="1008309" indent="0">
              <a:buNone/>
              <a:defRPr sz="1323"/>
            </a:lvl3pPr>
            <a:lvl4pPr marL="1512463" indent="0">
              <a:buNone/>
              <a:defRPr sz="1103"/>
            </a:lvl4pPr>
            <a:lvl5pPr marL="2016618" indent="0">
              <a:buNone/>
              <a:defRPr sz="1103"/>
            </a:lvl5pPr>
            <a:lvl6pPr marL="2520772" indent="0">
              <a:buNone/>
              <a:defRPr sz="1103"/>
            </a:lvl6pPr>
            <a:lvl7pPr marL="3024927" indent="0">
              <a:buNone/>
              <a:defRPr sz="1103"/>
            </a:lvl7pPr>
            <a:lvl8pPr marL="3529081" indent="0">
              <a:buNone/>
              <a:defRPr sz="1103"/>
            </a:lvl8pPr>
            <a:lvl9pPr marL="4033236" indent="0">
              <a:buNone/>
              <a:defRPr sz="110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458A2AD5-F252-462C-6542-CF107AF110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FD313-4BF9-4A87-886B-9193A9CBF614}" type="datetime1">
              <a:rPr lang="en-US" smtClean="0"/>
              <a:pPr/>
              <a:t>10/11/2022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2CC76F6A-6D64-A379-5D72-0DBCA8B3B5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C9FC9041-3B7E-993D-2AA6-51FE0E8FFD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1078883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1510A81-1DA5-26E8-9A9F-5D3E11279E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064" y="504190"/>
            <a:ext cx="4336213" cy="1764665"/>
          </a:xfrm>
        </p:spPr>
        <p:txBody>
          <a:bodyPr anchor="b"/>
          <a:lstStyle>
            <a:lvl1pPr>
              <a:defRPr sz="3529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777E1DC7-8823-A5A2-B9B5-0229E11504E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715680" y="1088911"/>
            <a:ext cx="6806297" cy="5374525"/>
          </a:xfrm>
        </p:spPr>
        <p:txBody>
          <a:bodyPr/>
          <a:lstStyle>
            <a:lvl1pPr marL="0" indent="0">
              <a:buNone/>
              <a:defRPr sz="3529"/>
            </a:lvl1pPr>
            <a:lvl2pPr marL="504154" indent="0">
              <a:buNone/>
              <a:defRPr sz="3088"/>
            </a:lvl2pPr>
            <a:lvl3pPr marL="1008309" indent="0">
              <a:buNone/>
              <a:defRPr sz="2646"/>
            </a:lvl3pPr>
            <a:lvl4pPr marL="1512463" indent="0">
              <a:buNone/>
              <a:defRPr sz="2205"/>
            </a:lvl4pPr>
            <a:lvl5pPr marL="2016618" indent="0">
              <a:buNone/>
              <a:defRPr sz="2205"/>
            </a:lvl5pPr>
            <a:lvl6pPr marL="2520772" indent="0">
              <a:buNone/>
              <a:defRPr sz="2205"/>
            </a:lvl6pPr>
            <a:lvl7pPr marL="3024927" indent="0">
              <a:buNone/>
              <a:defRPr sz="2205"/>
            </a:lvl7pPr>
            <a:lvl8pPr marL="3529081" indent="0">
              <a:buNone/>
              <a:defRPr sz="2205"/>
            </a:lvl8pPr>
            <a:lvl9pPr marL="4033236" indent="0">
              <a:buNone/>
              <a:defRPr sz="2205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F720719E-5403-044D-AA44-52AACC91AA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26064" y="2268855"/>
            <a:ext cx="4336213" cy="4203335"/>
          </a:xfrm>
        </p:spPr>
        <p:txBody>
          <a:bodyPr/>
          <a:lstStyle>
            <a:lvl1pPr marL="0" indent="0">
              <a:buNone/>
              <a:defRPr sz="1764"/>
            </a:lvl1pPr>
            <a:lvl2pPr marL="504154" indent="0">
              <a:buNone/>
              <a:defRPr sz="1544"/>
            </a:lvl2pPr>
            <a:lvl3pPr marL="1008309" indent="0">
              <a:buNone/>
              <a:defRPr sz="1323"/>
            </a:lvl3pPr>
            <a:lvl4pPr marL="1512463" indent="0">
              <a:buNone/>
              <a:defRPr sz="1103"/>
            </a:lvl4pPr>
            <a:lvl5pPr marL="2016618" indent="0">
              <a:buNone/>
              <a:defRPr sz="1103"/>
            </a:lvl5pPr>
            <a:lvl6pPr marL="2520772" indent="0">
              <a:buNone/>
              <a:defRPr sz="1103"/>
            </a:lvl6pPr>
            <a:lvl7pPr marL="3024927" indent="0">
              <a:buNone/>
              <a:defRPr sz="1103"/>
            </a:lvl7pPr>
            <a:lvl8pPr marL="3529081" indent="0">
              <a:buNone/>
              <a:defRPr sz="1103"/>
            </a:lvl8pPr>
            <a:lvl9pPr marL="4033236" indent="0">
              <a:buNone/>
              <a:defRPr sz="110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344B62E2-8C51-F112-ACAD-779FF7E157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6EAED-3085-4724-81C5-B1DD54D53D01}" type="datetime1">
              <a:rPr lang="en-US" smtClean="0"/>
              <a:pPr/>
              <a:t>10/11/2022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5E4BA578-0070-F703-0DEF-B7B9DAA58B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AD5D7E93-B261-259B-6D8A-90EE814C4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36961434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D7033C0D-47D8-BE8A-F55E-F2BA8F8F5E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4312" y="402652"/>
            <a:ext cx="11595914" cy="14618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7819ABD5-8315-AD04-AFAD-95950A62B2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4312" y="2013259"/>
            <a:ext cx="11595914" cy="47985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256DB1F4-DFB0-D195-B547-B5CB2AEEFE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24312" y="7009642"/>
            <a:ext cx="3025021" cy="4026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ED21B5-665C-4586-B145-97A04CCDFC7C}" type="datetime1">
              <a:rPr lang="en-US" smtClean="0"/>
              <a:pPr/>
              <a:t>10/11/2022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15431368-54D1-B3A1-CC43-745BF10F17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453503" y="7009642"/>
            <a:ext cx="4537532" cy="4026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DF653431-D924-56B6-E141-C08DC98DE8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95205" y="7009642"/>
            <a:ext cx="3025021" cy="4026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5980876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</p:sldLayoutIdLst>
  <p:hf hdr="0" ftr="0" dt="0"/>
  <p:txStyles>
    <p:titleStyle>
      <a:lvl1pPr algn="l" defTabSz="1008309" rtl="0" eaLnBrk="1" latinLnBrk="0" hangingPunct="1">
        <a:lnSpc>
          <a:spcPct val="90000"/>
        </a:lnSpc>
        <a:spcBef>
          <a:spcPct val="0"/>
        </a:spcBef>
        <a:buNone/>
        <a:defRPr sz="4852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2077" indent="-252077" algn="l" defTabSz="1008309" rtl="0" eaLnBrk="1" latinLnBrk="0" hangingPunct="1">
        <a:lnSpc>
          <a:spcPct val="90000"/>
        </a:lnSpc>
        <a:spcBef>
          <a:spcPts val="1103"/>
        </a:spcBef>
        <a:buFont typeface="Arial" panose="020B0604020202020204" pitchFamily="34" charset="0"/>
        <a:buChar char="•"/>
        <a:defRPr sz="3088" kern="1200">
          <a:solidFill>
            <a:schemeClr val="tx1"/>
          </a:solidFill>
          <a:latin typeface="+mn-lt"/>
          <a:ea typeface="+mn-ea"/>
          <a:cs typeface="+mn-cs"/>
        </a:defRPr>
      </a:lvl1pPr>
      <a:lvl2pPr marL="756232" indent="-252077" algn="l" defTabSz="1008309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646" kern="1200">
          <a:solidFill>
            <a:schemeClr val="tx1"/>
          </a:solidFill>
          <a:latin typeface="+mn-lt"/>
          <a:ea typeface="+mn-ea"/>
          <a:cs typeface="+mn-cs"/>
        </a:defRPr>
      </a:lvl2pPr>
      <a:lvl3pPr marL="1260386" indent="-252077" algn="l" defTabSz="1008309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3pPr>
      <a:lvl4pPr marL="1764541" indent="-252077" algn="l" defTabSz="1008309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5" kern="1200">
          <a:solidFill>
            <a:schemeClr val="tx1"/>
          </a:solidFill>
          <a:latin typeface="+mn-lt"/>
          <a:ea typeface="+mn-ea"/>
          <a:cs typeface="+mn-cs"/>
        </a:defRPr>
      </a:lvl4pPr>
      <a:lvl5pPr marL="2268695" indent="-252077" algn="l" defTabSz="1008309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5" kern="1200">
          <a:solidFill>
            <a:schemeClr val="tx1"/>
          </a:solidFill>
          <a:latin typeface="+mn-lt"/>
          <a:ea typeface="+mn-ea"/>
          <a:cs typeface="+mn-cs"/>
        </a:defRPr>
      </a:lvl5pPr>
      <a:lvl6pPr marL="2772849" indent="-252077" algn="l" defTabSz="1008309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5" kern="1200">
          <a:solidFill>
            <a:schemeClr val="tx1"/>
          </a:solidFill>
          <a:latin typeface="+mn-lt"/>
          <a:ea typeface="+mn-ea"/>
          <a:cs typeface="+mn-cs"/>
        </a:defRPr>
      </a:lvl6pPr>
      <a:lvl7pPr marL="3277004" indent="-252077" algn="l" defTabSz="1008309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5" kern="1200">
          <a:solidFill>
            <a:schemeClr val="tx1"/>
          </a:solidFill>
          <a:latin typeface="+mn-lt"/>
          <a:ea typeface="+mn-ea"/>
          <a:cs typeface="+mn-cs"/>
        </a:defRPr>
      </a:lvl7pPr>
      <a:lvl8pPr marL="3781158" indent="-252077" algn="l" defTabSz="1008309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5" kern="1200">
          <a:solidFill>
            <a:schemeClr val="tx1"/>
          </a:solidFill>
          <a:latin typeface="+mn-lt"/>
          <a:ea typeface="+mn-ea"/>
          <a:cs typeface="+mn-cs"/>
        </a:defRPr>
      </a:lvl8pPr>
      <a:lvl9pPr marL="4285313" indent="-252077" algn="l" defTabSz="1008309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8309" rtl="0" eaLnBrk="1" latinLnBrk="0" hangingPunct="1">
        <a:defRPr sz="1985" kern="1200">
          <a:solidFill>
            <a:schemeClr val="tx1"/>
          </a:solidFill>
          <a:latin typeface="+mn-lt"/>
          <a:ea typeface="+mn-ea"/>
          <a:cs typeface="+mn-cs"/>
        </a:defRPr>
      </a:lvl1pPr>
      <a:lvl2pPr marL="504154" algn="l" defTabSz="1008309" rtl="0" eaLnBrk="1" latinLnBrk="0" hangingPunct="1">
        <a:defRPr sz="1985" kern="1200">
          <a:solidFill>
            <a:schemeClr val="tx1"/>
          </a:solidFill>
          <a:latin typeface="+mn-lt"/>
          <a:ea typeface="+mn-ea"/>
          <a:cs typeface="+mn-cs"/>
        </a:defRPr>
      </a:lvl2pPr>
      <a:lvl3pPr marL="1008309" algn="l" defTabSz="1008309" rtl="0" eaLnBrk="1" latinLnBrk="0" hangingPunct="1">
        <a:defRPr sz="1985" kern="1200">
          <a:solidFill>
            <a:schemeClr val="tx1"/>
          </a:solidFill>
          <a:latin typeface="+mn-lt"/>
          <a:ea typeface="+mn-ea"/>
          <a:cs typeface="+mn-cs"/>
        </a:defRPr>
      </a:lvl3pPr>
      <a:lvl4pPr marL="1512463" algn="l" defTabSz="1008309" rtl="0" eaLnBrk="1" latinLnBrk="0" hangingPunct="1">
        <a:defRPr sz="1985" kern="1200">
          <a:solidFill>
            <a:schemeClr val="tx1"/>
          </a:solidFill>
          <a:latin typeface="+mn-lt"/>
          <a:ea typeface="+mn-ea"/>
          <a:cs typeface="+mn-cs"/>
        </a:defRPr>
      </a:lvl4pPr>
      <a:lvl5pPr marL="2016618" algn="l" defTabSz="1008309" rtl="0" eaLnBrk="1" latinLnBrk="0" hangingPunct="1">
        <a:defRPr sz="1985" kern="1200">
          <a:solidFill>
            <a:schemeClr val="tx1"/>
          </a:solidFill>
          <a:latin typeface="+mn-lt"/>
          <a:ea typeface="+mn-ea"/>
          <a:cs typeface="+mn-cs"/>
        </a:defRPr>
      </a:lvl5pPr>
      <a:lvl6pPr marL="2520772" algn="l" defTabSz="1008309" rtl="0" eaLnBrk="1" latinLnBrk="0" hangingPunct="1">
        <a:defRPr sz="1985" kern="1200">
          <a:solidFill>
            <a:schemeClr val="tx1"/>
          </a:solidFill>
          <a:latin typeface="+mn-lt"/>
          <a:ea typeface="+mn-ea"/>
          <a:cs typeface="+mn-cs"/>
        </a:defRPr>
      </a:lvl6pPr>
      <a:lvl7pPr marL="3024927" algn="l" defTabSz="1008309" rtl="0" eaLnBrk="1" latinLnBrk="0" hangingPunct="1">
        <a:defRPr sz="1985" kern="1200">
          <a:solidFill>
            <a:schemeClr val="tx1"/>
          </a:solidFill>
          <a:latin typeface="+mn-lt"/>
          <a:ea typeface="+mn-ea"/>
          <a:cs typeface="+mn-cs"/>
        </a:defRPr>
      </a:lvl7pPr>
      <a:lvl8pPr marL="3529081" algn="l" defTabSz="1008309" rtl="0" eaLnBrk="1" latinLnBrk="0" hangingPunct="1">
        <a:defRPr sz="1985" kern="1200">
          <a:solidFill>
            <a:schemeClr val="tx1"/>
          </a:solidFill>
          <a:latin typeface="+mn-lt"/>
          <a:ea typeface="+mn-ea"/>
          <a:cs typeface="+mn-cs"/>
        </a:defRPr>
      </a:lvl8pPr>
      <a:lvl9pPr marL="4033236" algn="l" defTabSz="1008309" rtl="0" eaLnBrk="1" latinLnBrk="0" hangingPunct="1">
        <a:defRPr sz="198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26" Type="http://schemas.openxmlformats.org/officeDocument/2006/relationships/image" Target="../media/image24.png"/><Relationship Id="rId3" Type="http://schemas.openxmlformats.org/officeDocument/2006/relationships/image" Target="../media/image1.png"/><Relationship Id="rId21" Type="http://schemas.openxmlformats.org/officeDocument/2006/relationships/image" Target="../media/image19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5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20" Type="http://schemas.openxmlformats.org/officeDocument/2006/relationships/image" Target="../media/image18.png"/><Relationship Id="rId29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24" Type="http://schemas.openxmlformats.org/officeDocument/2006/relationships/image" Target="../media/image22.png"/><Relationship Id="rId32" Type="http://schemas.openxmlformats.org/officeDocument/2006/relationships/image" Target="../media/image30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23" Type="http://schemas.openxmlformats.org/officeDocument/2006/relationships/image" Target="../media/image21.png"/><Relationship Id="rId28" Type="http://schemas.openxmlformats.org/officeDocument/2006/relationships/image" Target="../media/image26.png"/><Relationship Id="rId10" Type="http://schemas.openxmlformats.org/officeDocument/2006/relationships/image" Target="../media/image8.png"/><Relationship Id="rId19" Type="http://schemas.openxmlformats.org/officeDocument/2006/relationships/image" Target="../media/image17.png"/><Relationship Id="rId31" Type="http://schemas.openxmlformats.org/officeDocument/2006/relationships/image" Target="../media/image29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Relationship Id="rId22" Type="http://schemas.openxmlformats.org/officeDocument/2006/relationships/image" Target="../media/image20.png"/><Relationship Id="rId27" Type="http://schemas.openxmlformats.org/officeDocument/2006/relationships/image" Target="../media/image25.png"/><Relationship Id="rId30" Type="http://schemas.openxmlformats.org/officeDocument/2006/relationships/image" Target="../media/image28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2.png"/><Relationship Id="rId18" Type="http://schemas.openxmlformats.org/officeDocument/2006/relationships/image" Target="../media/image57.png"/><Relationship Id="rId26" Type="http://schemas.openxmlformats.org/officeDocument/2006/relationships/image" Target="../media/image65.png"/><Relationship Id="rId3" Type="http://schemas.openxmlformats.org/officeDocument/2006/relationships/image" Target="../media/image42.png"/><Relationship Id="rId21" Type="http://schemas.openxmlformats.org/officeDocument/2006/relationships/image" Target="../media/image60.png"/><Relationship Id="rId7" Type="http://schemas.openxmlformats.org/officeDocument/2006/relationships/image" Target="../media/image46.png"/><Relationship Id="rId12" Type="http://schemas.openxmlformats.org/officeDocument/2006/relationships/image" Target="../media/image51.png"/><Relationship Id="rId17" Type="http://schemas.openxmlformats.org/officeDocument/2006/relationships/image" Target="../media/image56.png"/><Relationship Id="rId25" Type="http://schemas.openxmlformats.org/officeDocument/2006/relationships/image" Target="../media/image64.png"/><Relationship Id="rId2" Type="http://schemas.openxmlformats.org/officeDocument/2006/relationships/image" Target="../media/image41.png"/><Relationship Id="rId16" Type="http://schemas.openxmlformats.org/officeDocument/2006/relationships/image" Target="../media/image55.png"/><Relationship Id="rId20" Type="http://schemas.openxmlformats.org/officeDocument/2006/relationships/image" Target="../media/image59.png"/><Relationship Id="rId29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24" Type="http://schemas.openxmlformats.org/officeDocument/2006/relationships/image" Target="../media/image63.png"/><Relationship Id="rId5" Type="http://schemas.openxmlformats.org/officeDocument/2006/relationships/image" Target="../media/image44.png"/><Relationship Id="rId15" Type="http://schemas.openxmlformats.org/officeDocument/2006/relationships/image" Target="../media/image54.png"/><Relationship Id="rId23" Type="http://schemas.openxmlformats.org/officeDocument/2006/relationships/image" Target="../media/image62.png"/><Relationship Id="rId28" Type="http://schemas.openxmlformats.org/officeDocument/2006/relationships/image" Target="../media/image67.png"/><Relationship Id="rId10" Type="http://schemas.openxmlformats.org/officeDocument/2006/relationships/image" Target="../media/image49.png"/><Relationship Id="rId19" Type="http://schemas.openxmlformats.org/officeDocument/2006/relationships/image" Target="../media/image58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Relationship Id="rId14" Type="http://schemas.openxmlformats.org/officeDocument/2006/relationships/image" Target="../media/image53.png"/><Relationship Id="rId22" Type="http://schemas.openxmlformats.org/officeDocument/2006/relationships/image" Target="../media/image61.png"/><Relationship Id="rId27" Type="http://schemas.openxmlformats.org/officeDocument/2006/relationships/image" Target="../media/image6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2.png"/><Relationship Id="rId18" Type="http://schemas.openxmlformats.org/officeDocument/2006/relationships/image" Target="../media/image57.png"/><Relationship Id="rId26" Type="http://schemas.openxmlformats.org/officeDocument/2006/relationships/image" Target="../media/image65.png"/><Relationship Id="rId3" Type="http://schemas.openxmlformats.org/officeDocument/2006/relationships/image" Target="../media/image42.png"/><Relationship Id="rId21" Type="http://schemas.openxmlformats.org/officeDocument/2006/relationships/image" Target="../media/image60.png"/><Relationship Id="rId7" Type="http://schemas.openxmlformats.org/officeDocument/2006/relationships/image" Target="../media/image46.png"/><Relationship Id="rId12" Type="http://schemas.openxmlformats.org/officeDocument/2006/relationships/image" Target="../media/image51.png"/><Relationship Id="rId17" Type="http://schemas.openxmlformats.org/officeDocument/2006/relationships/image" Target="../media/image56.png"/><Relationship Id="rId25" Type="http://schemas.openxmlformats.org/officeDocument/2006/relationships/image" Target="../media/image64.png"/><Relationship Id="rId2" Type="http://schemas.openxmlformats.org/officeDocument/2006/relationships/image" Target="../media/image41.png"/><Relationship Id="rId16" Type="http://schemas.openxmlformats.org/officeDocument/2006/relationships/image" Target="../media/image55.png"/><Relationship Id="rId20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24" Type="http://schemas.openxmlformats.org/officeDocument/2006/relationships/image" Target="../media/image63.png"/><Relationship Id="rId5" Type="http://schemas.openxmlformats.org/officeDocument/2006/relationships/image" Target="../media/image44.png"/><Relationship Id="rId15" Type="http://schemas.openxmlformats.org/officeDocument/2006/relationships/image" Target="../media/image54.png"/><Relationship Id="rId23" Type="http://schemas.openxmlformats.org/officeDocument/2006/relationships/image" Target="../media/image61.png"/><Relationship Id="rId28" Type="http://schemas.openxmlformats.org/officeDocument/2006/relationships/image" Target="../media/image69.png"/><Relationship Id="rId10" Type="http://schemas.openxmlformats.org/officeDocument/2006/relationships/image" Target="../media/image49.png"/><Relationship Id="rId19" Type="http://schemas.openxmlformats.org/officeDocument/2006/relationships/image" Target="../media/image58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Relationship Id="rId14" Type="http://schemas.openxmlformats.org/officeDocument/2006/relationships/image" Target="../media/image53.png"/><Relationship Id="rId22" Type="http://schemas.openxmlformats.org/officeDocument/2006/relationships/image" Target="../media/image62.png"/><Relationship Id="rId27" Type="http://schemas.openxmlformats.org/officeDocument/2006/relationships/image" Target="../media/image6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Electronic_noise" TargetMode="External"/><Relationship Id="rId2" Type="http://schemas.openxmlformats.org/officeDocument/2006/relationships/hyperlink" Target="https://en.wikipedia.org/wiki/Image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en.wikipedia.org/wiki/Digital_camera" TargetMode="External"/><Relationship Id="rId5" Type="http://schemas.openxmlformats.org/officeDocument/2006/relationships/hyperlink" Target="https://en.wikipedia.org/wiki/Image_scanner" TargetMode="External"/><Relationship Id="rId4" Type="http://schemas.openxmlformats.org/officeDocument/2006/relationships/hyperlink" Target="https://en.wikipedia.org/wiki/Image_sensor" TargetMode="Externa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465596" y="1415796"/>
            <a:ext cx="0" cy="4495800"/>
          </a:xfrm>
          <a:custGeom>
            <a:avLst/>
            <a:gdLst/>
            <a:ahLst/>
            <a:cxnLst/>
            <a:rect l="l" t="t" r="r" b="b"/>
            <a:pathLst>
              <a:path h="4495800">
                <a:moveTo>
                  <a:pt x="0" y="0"/>
                </a:moveTo>
                <a:lnTo>
                  <a:pt x="0" y="449580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643141" y="3341371"/>
            <a:ext cx="201942" cy="20192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927367" y="3341371"/>
            <a:ext cx="201942" cy="20192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211594" y="3341371"/>
            <a:ext cx="201942" cy="20192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643141" y="3625597"/>
            <a:ext cx="201942" cy="20192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927367" y="3625597"/>
            <a:ext cx="201942" cy="20192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0211594" y="3625597"/>
            <a:ext cx="201942" cy="201929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0495820" y="3625597"/>
            <a:ext cx="201942" cy="201929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9643141" y="3909822"/>
            <a:ext cx="201942" cy="201167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9927367" y="3909822"/>
            <a:ext cx="201942" cy="201167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0211594" y="3909822"/>
            <a:ext cx="201942" cy="201167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0495820" y="3909822"/>
            <a:ext cx="201942" cy="201167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0780046" y="3909822"/>
            <a:ext cx="201942" cy="201167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9643141" y="4192524"/>
            <a:ext cx="201942" cy="202691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9927367" y="4192524"/>
            <a:ext cx="201942" cy="202691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10211594" y="4192524"/>
            <a:ext cx="201942" cy="202691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10495820" y="4192524"/>
            <a:ext cx="201942" cy="202691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9643141" y="4476751"/>
            <a:ext cx="201942" cy="202691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9927367" y="4476751"/>
            <a:ext cx="201942" cy="202691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10211594" y="4476751"/>
            <a:ext cx="201942" cy="202691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10495820" y="4476751"/>
            <a:ext cx="201942" cy="202691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10780046" y="4476751"/>
            <a:ext cx="201942" cy="202691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9643141" y="4760976"/>
            <a:ext cx="201942" cy="201168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9927367" y="4760976"/>
            <a:ext cx="201942" cy="201168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10211594" y="4760976"/>
            <a:ext cx="201942" cy="201168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10495820" y="4760976"/>
            <a:ext cx="201942" cy="201168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9643141" y="5044440"/>
            <a:ext cx="201942" cy="201930"/>
          </a:xfrm>
          <a:prstGeom prst="rect">
            <a:avLst/>
          </a:prstGeom>
        </p:spPr>
      </p:pic>
      <p:pic>
        <p:nvPicPr>
          <p:cNvPr id="29" name="object 29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9927367" y="5044440"/>
            <a:ext cx="201942" cy="201930"/>
          </a:xfrm>
          <a:prstGeom prst="rect">
            <a:avLst/>
          </a:prstGeom>
        </p:spPr>
      </p:pic>
      <p:pic>
        <p:nvPicPr>
          <p:cNvPr id="30" name="object 30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10211594" y="5044440"/>
            <a:ext cx="201942" cy="201930"/>
          </a:xfrm>
          <a:prstGeom prst="rect">
            <a:avLst/>
          </a:prstGeom>
        </p:spPr>
      </p:pic>
      <p:pic>
        <p:nvPicPr>
          <p:cNvPr id="31" name="object 31"/>
          <p:cNvPicPr/>
          <p:nvPr/>
        </p:nvPicPr>
        <p:blipFill>
          <a:blip r:embed="rId31" cstate="print"/>
          <a:stretch>
            <a:fillRect/>
          </a:stretch>
        </p:blipFill>
        <p:spPr>
          <a:xfrm>
            <a:off x="10495820" y="5044440"/>
            <a:ext cx="201942" cy="201930"/>
          </a:xfrm>
          <a:prstGeom prst="rect">
            <a:avLst/>
          </a:prstGeom>
        </p:spPr>
      </p:pic>
      <p:pic>
        <p:nvPicPr>
          <p:cNvPr id="32" name="object 32"/>
          <p:cNvPicPr/>
          <p:nvPr/>
        </p:nvPicPr>
        <p:blipFill>
          <a:blip r:embed="rId32" cstate="print"/>
          <a:stretch>
            <a:fillRect/>
          </a:stretch>
        </p:blipFill>
        <p:spPr>
          <a:xfrm>
            <a:off x="9927367" y="5328665"/>
            <a:ext cx="201942" cy="201930"/>
          </a:xfrm>
          <a:prstGeom prst="rect">
            <a:avLst/>
          </a:prstGeom>
        </p:spPr>
      </p:pic>
      <p:pic>
        <p:nvPicPr>
          <p:cNvPr id="33" name="object 33"/>
          <p:cNvPicPr/>
          <p:nvPr/>
        </p:nvPicPr>
        <p:blipFill>
          <a:blip r:embed="rId31" cstate="print"/>
          <a:stretch>
            <a:fillRect/>
          </a:stretch>
        </p:blipFill>
        <p:spPr>
          <a:xfrm>
            <a:off x="10495820" y="5328665"/>
            <a:ext cx="201942" cy="201930"/>
          </a:xfrm>
          <a:prstGeom prst="rect">
            <a:avLst/>
          </a:prstGeom>
        </p:spPr>
      </p:pic>
      <p:sp>
        <p:nvSpPr>
          <p:cNvPr id="34" name="object 34"/>
          <p:cNvSpPr/>
          <p:nvPr/>
        </p:nvSpPr>
        <p:spPr>
          <a:xfrm>
            <a:off x="2455208" y="3168395"/>
            <a:ext cx="8229600" cy="0"/>
          </a:xfrm>
          <a:custGeom>
            <a:avLst/>
            <a:gdLst/>
            <a:ahLst/>
            <a:cxnLst/>
            <a:rect l="l" t="t" r="r" b="b"/>
            <a:pathLst>
              <a:path w="8229600">
                <a:moveTo>
                  <a:pt x="0" y="0"/>
                </a:moveTo>
                <a:lnTo>
                  <a:pt x="8229587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>
            <a:spLocks noGrp="1"/>
          </p:cNvSpPr>
          <p:nvPr>
            <p:ph type="title"/>
          </p:nvPr>
        </p:nvSpPr>
        <p:spPr>
          <a:xfrm>
            <a:off x="3674269" y="811912"/>
            <a:ext cx="7391400" cy="149015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307590" algn="l">
              <a:spcBef>
                <a:spcPts val="100"/>
              </a:spcBef>
            </a:pPr>
            <a:r>
              <a:rPr lang="en-GB" sz="4800" b="0" spc="-5" dirty="0">
                <a:solidFill>
                  <a:srgbClr val="FF0000"/>
                </a:solidFill>
                <a:latin typeface="Arial MT"/>
                <a:cs typeface="Arial MT"/>
              </a:rPr>
              <a:t>DIP- Unit-III</a:t>
            </a:r>
            <a:br>
              <a:rPr lang="en-GB" sz="4800" b="0" spc="-5" dirty="0">
                <a:solidFill>
                  <a:srgbClr val="FF0000"/>
                </a:solidFill>
                <a:latin typeface="Arial MT"/>
                <a:cs typeface="Arial MT"/>
              </a:rPr>
            </a:br>
            <a:r>
              <a:rPr sz="4800" b="0" spc="-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4800" b="0" spc="-132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4800" b="0" spc="-5" dirty="0">
                <a:solidFill>
                  <a:srgbClr val="FF0000"/>
                </a:solidFill>
                <a:latin typeface="Arial MT"/>
                <a:cs typeface="Arial MT"/>
              </a:rPr>
              <a:t>Image</a:t>
            </a:r>
            <a:r>
              <a:rPr sz="4800" b="0" spc="-2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4800" b="0" spc="-5" dirty="0">
                <a:solidFill>
                  <a:srgbClr val="FF0000"/>
                </a:solidFill>
                <a:latin typeface="Arial MT"/>
                <a:cs typeface="Arial MT"/>
              </a:rPr>
              <a:t>Restoration</a:t>
            </a:r>
            <a:endParaRPr sz="4800" dirty="0">
              <a:latin typeface="Arial MT"/>
              <a:cs typeface="Arial MT"/>
            </a:endParaRPr>
          </a:p>
        </p:txBody>
      </p:sp>
      <p:sp>
        <p:nvSpPr>
          <p:cNvPr id="36" name="Slide Number Placeholder 3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pPr/>
              <a:t>1</a:t>
            </a:fld>
            <a:endParaRPr lang="en-IN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28004862-6FD3-4A60-D915-CFA7BA9446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7469" y="657225"/>
            <a:ext cx="9144000" cy="63246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pPr/>
              <a:t>10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15256022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A0B62FEA-CC1D-167D-1D73-B5337291D3FE}"/>
              </a:ext>
            </a:extLst>
          </p:cNvPr>
          <p:cNvSpPr txBox="1"/>
          <p:nvPr/>
        </p:nvSpPr>
        <p:spPr>
          <a:xfrm>
            <a:off x="108242" y="166900"/>
            <a:ext cx="128016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60045" marR="26670" indent="-347980">
              <a:spcBef>
                <a:spcPts val="630"/>
              </a:spcBef>
              <a:buClr>
                <a:srgbClr val="659A9A"/>
              </a:buClr>
              <a:buSzPct val="69230"/>
              <a:buFont typeface="Wingdings"/>
              <a:buChar char=""/>
              <a:tabLst>
                <a:tab pos="360045" algn="l"/>
                <a:tab pos="360680" algn="l"/>
              </a:tabLst>
            </a:pPr>
            <a:r>
              <a:rPr lang="en-GB" sz="4000" spc="-5" dirty="0">
                <a:solidFill>
                  <a:srgbClr val="0000FF"/>
                </a:solidFill>
                <a:latin typeface="Arial MT"/>
                <a:cs typeface="Arial MT"/>
              </a:rPr>
              <a:t>Some</a:t>
            </a:r>
            <a:r>
              <a:rPr lang="en-GB" sz="4000" spc="5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lang="en-GB" sz="4000" spc="-5" dirty="0">
                <a:solidFill>
                  <a:srgbClr val="0000FF"/>
                </a:solidFill>
                <a:latin typeface="Arial MT"/>
                <a:cs typeface="Arial MT"/>
              </a:rPr>
              <a:t>Important</a:t>
            </a:r>
            <a:r>
              <a:rPr lang="en-GB" sz="4000" spc="10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lang="en-GB" sz="4000" spc="-5" dirty="0">
                <a:solidFill>
                  <a:srgbClr val="0000FF"/>
                </a:solidFill>
                <a:latin typeface="Arial MT"/>
                <a:cs typeface="Arial MT"/>
              </a:rPr>
              <a:t>Noise</a:t>
            </a:r>
            <a:r>
              <a:rPr lang="en-GB" sz="4000" spc="10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lang="en-GB" sz="4000" spc="-5" dirty="0">
                <a:solidFill>
                  <a:srgbClr val="0000FF"/>
                </a:solidFill>
                <a:latin typeface="Arial MT"/>
                <a:cs typeface="Arial MT"/>
              </a:rPr>
              <a:t>Probability</a:t>
            </a:r>
            <a:r>
              <a:rPr lang="en-GB" sz="4000" spc="10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lang="en-GB" sz="4000" spc="-5" dirty="0">
                <a:solidFill>
                  <a:srgbClr val="0000FF"/>
                </a:solidFill>
                <a:latin typeface="Arial MT"/>
                <a:cs typeface="Arial MT"/>
              </a:rPr>
              <a:t>Density </a:t>
            </a:r>
            <a:r>
              <a:rPr lang="en-GB" sz="4000" spc="-710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lang="en-GB" sz="4000" spc="-5" dirty="0">
                <a:solidFill>
                  <a:srgbClr val="0000FF"/>
                </a:solidFill>
                <a:latin typeface="Arial MT"/>
                <a:cs typeface="Arial MT"/>
              </a:rPr>
              <a:t>Functions</a:t>
            </a:r>
            <a:endParaRPr lang="en-GB" sz="4000" dirty="0">
              <a:latin typeface="Arial MT"/>
              <a:cs typeface="Arial MT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="" xmlns:a16="http://schemas.microsoft.com/office/drawing/2014/main" id="{8207B8FB-7393-A64E-025B-088A70ABC9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266" y="1381001"/>
            <a:ext cx="6483683" cy="480084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="" xmlns:a16="http://schemas.microsoft.com/office/drawing/2014/main" id="{9AC5ABA6-4D1D-2C79-6479-2B63015023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8699" y="1392531"/>
            <a:ext cx="5806573" cy="4654789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pPr/>
              <a:t>11</a:t>
            </a:fld>
            <a:endParaRPr lang="en-IN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87105" y="1067267"/>
            <a:ext cx="5406764" cy="6848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/>
              <a:t>Rayleigh</a:t>
            </a:r>
            <a:r>
              <a:rPr spc="-85" dirty="0"/>
              <a:t> </a:t>
            </a:r>
            <a:r>
              <a:rPr dirty="0"/>
              <a:t>noise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687104" y="2090420"/>
            <a:ext cx="682117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spcBef>
                <a:spcPts val="100"/>
              </a:spcBef>
              <a:buClr>
                <a:srgbClr val="330065"/>
              </a:buClr>
              <a:buSzPct val="70000"/>
              <a:buFont typeface="Wingdings"/>
              <a:buChar char=""/>
              <a:tabLst>
                <a:tab pos="354965" algn="l"/>
                <a:tab pos="355600" algn="l"/>
              </a:tabLst>
            </a:pPr>
            <a:r>
              <a:rPr sz="3000" spc="-5" dirty="0">
                <a:latin typeface="Arial MT"/>
                <a:cs typeface="Arial MT"/>
              </a:rPr>
              <a:t>The</a:t>
            </a:r>
            <a:r>
              <a:rPr sz="3000" spc="-15" dirty="0">
                <a:latin typeface="Arial MT"/>
                <a:cs typeface="Arial MT"/>
              </a:rPr>
              <a:t> </a:t>
            </a:r>
            <a:r>
              <a:rPr sz="3000" spc="-5" dirty="0">
                <a:latin typeface="Arial MT"/>
                <a:cs typeface="Arial MT"/>
              </a:rPr>
              <a:t>PDF</a:t>
            </a:r>
            <a:r>
              <a:rPr sz="3000" spc="-15" dirty="0">
                <a:latin typeface="Arial MT"/>
                <a:cs typeface="Arial MT"/>
              </a:rPr>
              <a:t> </a:t>
            </a:r>
            <a:r>
              <a:rPr sz="3000" spc="-5" dirty="0">
                <a:latin typeface="Arial MT"/>
                <a:cs typeface="Arial MT"/>
              </a:rPr>
              <a:t>of</a:t>
            </a:r>
            <a:r>
              <a:rPr sz="3000" spc="-15" dirty="0">
                <a:latin typeface="Arial MT"/>
                <a:cs typeface="Arial MT"/>
              </a:rPr>
              <a:t> </a:t>
            </a:r>
            <a:r>
              <a:rPr sz="3000" spc="-5" dirty="0">
                <a:latin typeface="Arial MT"/>
                <a:cs typeface="Arial MT"/>
              </a:rPr>
              <a:t>Rayleigh</a:t>
            </a:r>
            <a:r>
              <a:rPr sz="3000" spc="-10" dirty="0">
                <a:latin typeface="Arial MT"/>
                <a:cs typeface="Arial MT"/>
              </a:rPr>
              <a:t> </a:t>
            </a:r>
            <a:r>
              <a:rPr sz="3000" spc="-5" dirty="0">
                <a:latin typeface="Arial MT"/>
                <a:cs typeface="Arial MT"/>
              </a:rPr>
              <a:t>noise</a:t>
            </a:r>
            <a:r>
              <a:rPr sz="3000" spc="-15" dirty="0">
                <a:latin typeface="Arial MT"/>
                <a:cs typeface="Arial MT"/>
              </a:rPr>
              <a:t> </a:t>
            </a:r>
            <a:r>
              <a:rPr sz="3000" spc="-5" dirty="0">
                <a:latin typeface="Arial MT"/>
                <a:cs typeface="Arial MT"/>
              </a:rPr>
              <a:t>is</a:t>
            </a:r>
            <a:r>
              <a:rPr sz="3000" spc="-15" dirty="0">
                <a:latin typeface="Arial MT"/>
                <a:cs typeface="Arial MT"/>
              </a:rPr>
              <a:t> </a:t>
            </a:r>
            <a:r>
              <a:rPr sz="3000" spc="-5" dirty="0">
                <a:latin typeface="Arial MT"/>
                <a:cs typeface="Arial MT"/>
              </a:rPr>
              <a:t>given</a:t>
            </a:r>
            <a:r>
              <a:rPr sz="3000" spc="-15" dirty="0">
                <a:latin typeface="Arial MT"/>
                <a:cs typeface="Arial MT"/>
              </a:rPr>
              <a:t> </a:t>
            </a:r>
            <a:r>
              <a:rPr sz="3000" spc="-10" dirty="0">
                <a:latin typeface="Arial MT"/>
                <a:cs typeface="Arial MT"/>
              </a:rPr>
              <a:t>by</a:t>
            </a:r>
            <a:endParaRPr sz="3000">
              <a:latin typeface="Arial MT"/>
              <a:cs typeface="Arial MT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787690" y="3348990"/>
            <a:ext cx="204470" cy="0"/>
          </a:xfrm>
          <a:custGeom>
            <a:avLst/>
            <a:gdLst/>
            <a:ahLst/>
            <a:cxnLst/>
            <a:rect l="l" t="t" r="r" b="b"/>
            <a:pathLst>
              <a:path w="204470">
                <a:moveTo>
                  <a:pt x="0" y="0"/>
                </a:moveTo>
                <a:lnTo>
                  <a:pt x="204215" y="0"/>
                </a:lnTo>
              </a:path>
            </a:pathLst>
          </a:custGeom>
          <a:ln w="1402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575087" y="3377291"/>
            <a:ext cx="408305" cy="7512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ts val="2860"/>
              </a:lnSpc>
              <a:spcBef>
                <a:spcPts val="95"/>
              </a:spcBef>
            </a:pPr>
            <a:r>
              <a:rPr sz="2650" spc="-5" dirty="0">
                <a:latin typeface="Symbol"/>
                <a:cs typeface="Symbol"/>
              </a:rPr>
              <a:t></a:t>
            </a:r>
            <a:endParaRPr sz="2650">
              <a:latin typeface="Symbol"/>
              <a:cs typeface="Symbol"/>
            </a:endParaRPr>
          </a:p>
          <a:p>
            <a:pPr marL="38100">
              <a:lnSpc>
                <a:spcPts val="2860"/>
              </a:lnSpc>
            </a:pPr>
            <a:r>
              <a:rPr sz="2650" spc="-445" dirty="0">
                <a:latin typeface="Symbol"/>
                <a:cs typeface="Symbol"/>
              </a:rPr>
              <a:t></a:t>
            </a:r>
            <a:r>
              <a:rPr sz="3975" spc="-667" baseline="-26205" dirty="0">
                <a:latin typeface="Symbol"/>
                <a:cs typeface="Symbol"/>
              </a:rPr>
              <a:t></a:t>
            </a:r>
            <a:r>
              <a:rPr sz="3975" spc="-667" baseline="-12578" dirty="0">
                <a:latin typeface="Times New Roman"/>
                <a:cs typeface="Times New Roman"/>
              </a:rPr>
              <a:t>0</a:t>
            </a:r>
            <a:endParaRPr sz="3975" baseline="-12578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637037" y="3319341"/>
            <a:ext cx="1372870" cy="42925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spcBef>
                <a:spcPts val="95"/>
              </a:spcBef>
            </a:pPr>
            <a:r>
              <a:rPr sz="2650" i="1" spc="100" dirty="0">
                <a:latin typeface="Times New Roman"/>
                <a:cs typeface="Times New Roman"/>
              </a:rPr>
              <a:t>p</a:t>
            </a:r>
            <a:r>
              <a:rPr sz="2650" spc="100" dirty="0">
                <a:latin typeface="Times New Roman"/>
                <a:cs typeface="Times New Roman"/>
              </a:rPr>
              <a:t>(</a:t>
            </a:r>
            <a:r>
              <a:rPr sz="2650" i="1" spc="100" dirty="0">
                <a:latin typeface="Times New Roman"/>
                <a:cs typeface="Times New Roman"/>
              </a:rPr>
              <a:t>z</a:t>
            </a:r>
            <a:r>
              <a:rPr sz="2650" spc="100" dirty="0">
                <a:latin typeface="Times New Roman"/>
                <a:cs typeface="Times New Roman"/>
              </a:rPr>
              <a:t>)</a:t>
            </a:r>
            <a:r>
              <a:rPr sz="2650" spc="-10" dirty="0">
                <a:latin typeface="Times New Roman"/>
                <a:cs typeface="Times New Roman"/>
              </a:rPr>
              <a:t> </a:t>
            </a:r>
            <a:r>
              <a:rPr sz="2650" spc="-5" dirty="0">
                <a:latin typeface="Symbol"/>
                <a:cs typeface="Symbol"/>
              </a:rPr>
              <a:t></a:t>
            </a:r>
            <a:r>
              <a:rPr sz="2650" spc="5" dirty="0">
                <a:latin typeface="Times New Roman"/>
                <a:cs typeface="Times New Roman"/>
              </a:rPr>
              <a:t> </a:t>
            </a:r>
            <a:r>
              <a:rPr sz="3975" spc="135" baseline="32494" dirty="0">
                <a:latin typeface="Symbol"/>
                <a:cs typeface="Symbol"/>
              </a:rPr>
              <a:t></a:t>
            </a:r>
            <a:r>
              <a:rPr sz="3975" i="1" spc="135" baseline="-4192" dirty="0">
                <a:latin typeface="Times New Roman"/>
                <a:cs typeface="Times New Roman"/>
              </a:rPr>
              <a:t>b</a:t>
            </a:r>
            <a:endParaRPr sz="3975" baseline="-4192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575086" y="2933779"/>
            <a:ext cx="2482850" cy="42925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spcBef>
                <a:spcPts val="95"/>
              </a:spcBef>
            </a:pPr>
            <a:r>
              <a:rPr sz="3975" spc="-7" baseline="6289" dirty="0">
                <a:latin typeface="Symbol"/>
                <a:cs typeface="Symbol"/>
              </a:rPr>
              <a:t></a:t>
            </a:r>
            <a:r>
              <a:rPr sz="3975" spc="-630" baseline="6289" dirty="0">
                <a:latin typeface="Times New Roman"/>
                <a:cs typeface="Times New Roman"/>
              </a:rPr>
              <a:t> </a:t>
            </a:r>
            <a:r>
              <a:rPr sz="3975" spc="-7" baseline="9433" dirty="0">
                <a:latin typeface="Times New Roman"/>
                <a:cs typeface="Times New Roman"/>
              </a:rPr>
              <a:t>2</a:t>
            </a:r>
            <a:r>
              <a:rPr sz="3975" spc="-142" baseline="9433" dirty="0">
                <a:latin typeface="Times New Roman"/>
                <a:cs typeface="Times New Roman"/>
              </a:rPr>
              <a:t> </a:t>
            </a:r>
            <a:r>
              <a:rPr sz="3975" spc="284" baseline="-25157" dirty="0">
                <a:latin typeface="Times New Roman"/>
                <a:cs typeface="Times New Roman"/>
              </a:rPr>
              <a:t>(</a:t>
            </a:r>
            <a:r>
              <a:rPr sz="3975" i="1" spc="-7" baseline="-25157" dirty="0">
                <a:latin typeface="Times New Roman"/>
                <a:cs typeface="Times New Roman"/>
              </a:rPr>
              <a:t>z</a:t>
            </a:r>
            <a:r>
              <a:rPr sz="3975" i="1" spc="-22" baseline="-25157" dirty="0">
                <a:latin typeface="Times New Roman"/>
                <a:cs typeface="Times New Roman"/>
              </a:rPr>
              <a:t> </a:t>
            </a:r>
            <a:r>
              <a:rPr sz="3975" spc="-7" baseline="-25157" dirty="0">
                <a:latin typeface="Symbol"/>
                <a:cs typeface="Symbol"/>
              </a:rPr>
              <a:t></a:t>
            </a:r>
            <a:r>
              <a:rPr sz="3975" spc="-142" baseline="-25157" dirty="0">
                <a:latin typeface="Times New Roman"/>
                <a:cs typeface="Times New Roman"/>
              </a:rPr>
              <a:t> </a:t>
            </a:r>
            <a:r>
              <a:rPr sz="3975" i="1" spc="127" baseline="-25157" dirty="0">
                <a:latin typeface="Times New Roman"/>
                <a:cs typeface="Times New Roman"/>
              </a:rPr>
              <a:t>a</a:t>
            </a:r>
            <a:r>
              <a:rPr sz="3975" spc="37" baseline="-25157" dirty="0">
                <a:latin typeface="Times New Roman"/>
                <a:cs typeface="Times New Roman"/>
              </a:rPr>
              <a:t>)</a:t>
            </a:r>
            <a:r>
              <a:rPr sz="3975" i="1" spc="232" baseline="-25157" dirty="0">
                <a:latin typeface="Times New Roman"/>
                <a:cs typeface="Times New Roman"/>
              </a:rPr>
              <a:t>e</a:t>
            </a:r>
            <a:r>
              <a:rPr sz="1550" spc="25" dirty="0">
                <a:latin typeface="Symbol"/>
                <a:cs typeface="Symbol"/>
              </a:rPr>
              <a:t></a:t>
            </a:r>
            <a:r>
              <a:rPr sz="1550" spc="-5" dirty="0">
                <a:latin typeface="Times New Roman"/>
                <a:cs typeface="Times New Roman"/>
              </a:rPr>
              <a:t>(</a:t>
            </a:r>
            <a:r>
              <a:rPr sz="1550" spc="-190" dirty="0">
                <a:latin typeface="Times New Roman"/>
                <a:cs typeface="Times New Roman"/>
              </a:rPr>
              <a:t> </a:t>
            </a:r>
            <a:r>
              <a:rPr sz="1550" i="1" spc="110" dirty="0">
                <a:latin typeface="Times New Roman"/>
                <a:cs typeface="Times New Roman"/>
              </a:rPr>
              <a:t>z</a:t>
            </a:r>
            <a:r>
              <a:rPr sz="1550" spc="55" dirty="0">
                <a:latin typeface="Symbol"/>
                <a:cs typeface="Symbol"/>
              </a:rPr>
              <a:t></a:t>
            </a:r>
            <a:r>
              <a:rPr sz="1550" i="1" spc="-5" dirty="0">
                <a:latin typeface="Times New Roman"/>
                <a:cs typeface="Times New Roman"/>
              </a:rPr>
              <a:t>a</a:t>
            </a:r>
            <a:r>
              <a:rPr sz="1550" i="1" spc="-250" dirty="0">
                <a:latin typeface="Times New Roman"/>
                <a:cs typeface="Times New Roman"/>
              </a:rPr>
              <a:t> </a:t>
            </a:r>
            <a:r>
              <a:rPr sz="1550" spc="55" dirty="0">
                <a:latin typeface="Times New Roman"/>
                <a:cs typeface="Times New Roman"/>
              </a:rPr>
              <a:t>)</a:t>
            </a:r>
            <a:r>
              <a:rPr sz="1650" baseline="35353" dirty="0">
                <a:latin typeface="Times New Roman"/>
                <a:cs typeface="Times New Roman"/>
              </a:rPr>
              <a:t>2</a:t>
            </a:r>
            <a:r>
              <a:rPr sz="1650" spc="135" baseline="35353" dirty="0">
                <a:latin typeface="Times New Roman"/>
                <a:cs typeface="Times New Roman"/>
              </a:rPr>
              <a:t> </a:t>
            </a:r>
            <a:r>
              <a:rPr sz="1550" spc="-5" dirty="0">
                <a:latin typeface="Times New Roman"/>
                <a:cs typeface="Times New Roman"/>
              </a:rPr>
              <a:t>/</a:t>
            </a:r>
            <a:r>
              <a:rPr sz="1550" spc="-175" dirty="0">
                <a:latin typeface="Times New Roman"/>
                <a:cs typeface="Times New Roman"/>
              </a:rPr>
              <a:t> </a:t>
            </a:r>
            <a:r>
              <a:rPr sz="1550" i="1" spc="-5" dirty="0">
                <a:latin typeface="Times New Roman"/>
                <a:cs typeface="Times New Roman"/>
              </a:rPr>
              <a:t>b</a:t>
            </a:r>
            <a:endParaRPr sz="155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778780" y="3083888"/>
            <a:ext cx="1426845" cy="11207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3500">
              <a:spcBef>
                <a:spcPts val="95"/>
              </a:spcBef>
              <a:tabLst>
                <a:tab pos="744855" algn="l"/>
              </a:tabLst>
            </a:pPr>
            <a:r>
              <a:rPr sz="2650" i="1" spc="-5" dirty="0">
                <a:latin typeface="Times New Roman"/>
                <a:cs typeface="Times New Roman"/>
              </a:rPr>
              <a:t>for	z</a:t>
            </a:r>
            <a:r>
              <a:rPr sz="2650" i="1" spc="40" dirty="0">
                <a:latin typeface="Times New Roman"/>
                <a:cs typeface="Times New Roman"/>
              </a:rPr>
              <a:t> </a:t>
            </a:r>
            <a:r>
              <a:rPr sz="2650" spc="-5" dirty="0">
                <a:latin typeface="Symbol"/>
                <a:cs typeface="Symbol"/>
              </a:rPr>
              <a:t></a:t>
            </a:r>
            <a:r>
              <a:rPr sz="2650" dirty="0">
                <a:latin typeface="Times New Roman"/>
                <a:cs typeface="Times New Roman"/>
              </a:rPr>
              <a:t> </a:t>
            </a:r>
            <a:r>
              <a:rPr sz="2650" i="1" spc="-5" dirty="0">
                <a:latin typeface="Times New Roman"/>
                <a:cs typeface="Times New Roman"/>
              </a:rPr>
              <a:t>a</a:t>
            </a:r>
            <a:endParaRPr sz="2650">
              <a:latin typeface="Times New Roman"/>
              <a:cs typeface="Times New Roman"/>
            </a:endParaRPr>
          </a:p>
          <a:p>
            <a:pPr marL="12700">
              <a:spcBef>
                <a:spcPts val="2270"/>
              </a:spcBef>
              <a:tabLst>
                <a:tab pos="693420" algn="l"/>
              </a:tabLst>
            </a:pPr>
            <a:r>
              <a:rPr sz="2650" i="1" spc="-5" dirty="0">
                <a:latin typeface="Times New Roman"/>
                <a:cs typeface="Times New Roman"/>
              </a:rPr>
              <a:t>for	z</a:t>
            </a:r>
            <a:r>
              <a:rPr sz="2650" i="1" spc="50" dirty="0">
                <a:latin typeface="Times New Roman"/>
                <a:cs typeface="Times New Roman"/>
              </a:rPr>
              <a:t> </a:t>
            </a:r>
            <a:r>
              <a:rPr sz="2650" spc="-5" dirty="0">
                <a:latin typeface="Symbol"/>
                <a:cs typeface="Symbol"/>
              </a:rPr>
              <a:t></a:t>
            </a:r>
            <a:r>
              <a:rPr sz="2650" spc="5" dirty="0">
                <a:latin typeface="Times New Roman"/>
                <a:cs typeface="Times New Roman"/>
              </a:rPr>
              <a:t> </a:t>
            </a:r>
            <a:r>
              <a:rPr sz="2650" i="1" spc="-5" dirty="0">
                <a:latin typeface="Times New Roman"/>
                <a:cs typeface="Times New Roman"/>
              </a:rPr>
              <a:t>a</a:t>
            </a:r>
            <a:endParaRPr sz="2650">
              <a:latin typeface="Times New Roman"/>
              <a:cs typeface="Times New Roman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6260130" y="5177202"/>
            <a:ext cx="1113155" cy="417830"/>
            <a:chOff x="4884560" y="5177202"/>
            <a:chExt cx="1113155" cy="417830"/>
          </a:xfrm>
        </p:grpSpPr>
        <p:sp>
          <p:nvSpPr>
            <p:cNvPr id="10" name="object 10"/>
            <p:cNvSpPr/>
            <p:nvPr/>
          </p:nvSpPr>
          <p:spPr>
            <a:xfrm>
              <a:off x="4892682" y="5438388"/>
              <a:ext cx="50800" cy="28575"/>
            </a:xfrm>
            <a:custGeom>
              <a:avLst/>
              <a:gdLst/>
              <a:ahLst/>
              <a:cxnLst/>
              <a:rect l="l" t="t" r="r" b="b"/>
              <a:pathLst>
                <a:path w="50800" h="28575">
                  <a:moveTo>
                    <a:pt x="0" y="28198"/>
                  </a:moveTo>
                  <a:lnTo>
                    <a:pt x="50285" y="0"/>
                  </a:lnTo>
                </a:path>
              </a:pathLst>
            </a:custGeom>
            <a:ln w="162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942968" y="5446771"/>
              <a:ext cx="73660" cy="132080"/>
            </a:xfrm>
            <a:custGeom>
              <a:avLst/>
              <a:gdLst/>
              <a:ahLst/>
              <a:cxnLst/>
              <a:rect l="l" t="t" r="r" b="b"/>
              <a:pathLst>
                <a:path w="73660" h="132079">
                  <a:moveTo>
                    <a:pt x="0" y="0"/>
                  </a:moveTo>
                  <a:lnTo>
                    <a:pt x="73163" y="131827"/>
                  </a:lnTo>
                </a:path>
              </a:pathLst>
            </a:custGeom>
            <a:ln w="3275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024512" y="5185410"/>
              <a:ext cx="973455" cy="393700"/>
            </a:xfrm>
            <a:custGeom>
              <a:avLst/>
              <a:gdLst/>
              <a:ahLst/>
              <a:cxnLst/>
              <a:rect l="l" t="t" r="r" b="b"/>
              <a:pathLst>
                <a:path w="973454" h="393700">
                  <a:moveTo>
                    <a:pt x="0" y="393188"/>
                  </a:moveTo>
                  <a:lnTo>
                    <a:pt x="96770" y="0"/>
                  </a:lnTo>
                </a:path>
                <a:path w="973454" h="393700">
                  <a:moveTo>
                    <a:pt x="96770" y="0"/>
                  </a:moveTo>
                  <a:lnTo>
                    <a:pt x="973067" y="0"/>
                  </a:lnTo>
                </a:path>
              </a:pathLst>
            </a:custGeom>
            <a:ln w="1630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2687104" y="4287267"/>
            <a:ext cx="7456170" cy="20389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spcBef>
                <a:spcPts val="100"/>
              </a:spcBef>
              <a:buClr>
                <a:srgbClr val="330065"/>
              </a:buClr>
              <a:buSzPct val="70000"/>
              <a:buFont typeface="Wingdings"/>
              <a:buChar char=""/>
              <a:tabLst>
                <a:tab pos="354965" algn="l"/>
                <a:tab pos="355600" algn="l"/>
              </a:tabLst>
            </a:pPr>
            <a:r>
              <a:rPr sz="3000" spc="-5" dirty="0">
                <a:latin typeface="Arial MT"/>
                <a:cs typeface="Arial MT"/>
              </a:rPr>
              <a:t>The mean and variance of this density </a:t>
            </a:r>
            <a:r>
              <a:rPr sz="3000" spc="-10" dirty="0">
                <a:latin typeface="Arial MT"/>
                <a:cs typeface="Arial MT"/>
              </a:rPr>
              <a:t>are </a:t>
            </a:r>
            <a:r>
              <a:rPr sz="3000" spc="-819" dirty="0">
                <a:latin typeface="Arial MT"/>
                <a:cs typeface="Arial MT"/>
              </a:rPr>
              <a:t> </a:t>
            </a:r>
            <a:r>
              <a:rPr sz="3000" spc="-5" dirty="0">
                <a:latin typeface="Arial MT"/>
                <a:cs typeface="Arial MT"/>
              </a:rPr>
              <a:t>given</a:t>
            </a:r>
            <a:r>
              <a:rPr sz="3000" spc="-10" dirty="0">
                <a:latin typeface="Arial MT"/>
                <a:cs typeface="Arial MT"/>
              </a:rPr>
              <a:t> by</a:t>
            </a:r>
            <a:endParaRPr sz="3000">
              <a:latin typeface="Arial MT"/>
              <a:cs typeface="Arial MT"/>
            </a:endParaRPr>
          </a:p>
          <a:p>
            <a:pPr marR="486409" algn="ctr">
              <a:lnSpc>
                <a:spcPts val="3329"/>
              </a:lnSpc>
              <a:tabLst>
                <a:tab pos="1517650" algn="l"/>
              </a:tabLst>
            </a:pPr>
            <a:r>
              <a:rPr sz="3200" spc="-80" dirty="0">
                <a:latin typeface="Symbol"/>
                <a:cs typeface="Symbol"/>
              </a:rPr>
              <a:t></a:t>
            </a:r>
            <a:r>
              <a:rPr sz="3200" spc="254" dirty="0">
                <a:latin typeface="Times New Roman"/>
                <a:cs typeface="Times New Roman"/>
              </a:rPr>
              <a:t> </a:t>
            </a:r>
            <a:r>
              <a:rPr sz="3050" spc="5" dirty="0">
                <a:latin typeface="Symbol"/>
                <a:cs typeface="Symbol"/>
              </a:rPr>
              <a:t></a:t>
            </a:r>
            <a:r>
              <a:rPr sz="3050" spc="85" dirty="0">
                <a:latin typeface="Times New Roman"/>
                <a:cs typeface="Times New Roman"/>
              </a:rPr>
              <a:t> </a:t>
            </a:r>
            <a:r>
              <a:rPr sz="3050" i="1" spc="5" dirty="0">
                <a:latin typeface="Times New Roman"/>
                <a:cs typeface="Times New Roman"/>
              </a:rPr>
              <a:t>a</a:t>
            </a:r>
            <a:r>
              <a:rPr sz="3050" i="1" spc="-30" dirty="0">
                <a:latin typeface="Times New Roman"/>
                <a:cs typeface="Times New Roman"/>
              </a:rPr>
              <a:t> </a:t>
            </a:r>
            <a:r>
              <a:rPr sz="3050" spc="5" dirty="0">
                <a:latin typeface="Symbol"/>
                <a:cs typeface="Symbol"/>
              </a:rPr>
              <a:t></a:t>
            </a:r>
            <a:r>
              <a:rPr sz="3050" dirty="0">
                <a:latin typeface="Times New Roman"/>
                <a:cs typeface="Times New Roman"/>
              </a:rPr>
              <a:t>	</a:t>
            </a:r>
            <a:r>
              <a:rPr sz="3200" spc="-105" dirty="0">
                <a:latin typeface="Symbol"/>
                <a:cs typeface="Symbol"/>
              </a:rPr>
              <a:t></a:t>
            </a:r>
            <a:r>
              <a:rPr sz="3050" i="1" spc="5" dirty="0">
                <a:latin typeface="Times New Roman"/>
                <a:cs typeface="Times New Roman"/>
              </a:rPr>
              <a:t>b</a:t>
            </a:r>
            <a:r>
              <a:rPr sz="3050" i="1" spc="-200" dirty="0">
                <a:latin typeface="Times New Roman"/>
                <a:cs typeface="Times New Roman"/>
              </a:rPr>
              <a:t> </a:t>
            </a:r>
            <a:r>
              <a:rPr sz="3050" dirty="0">
                <a:latin typeface="Times New Roman"/>
                <a:cs typeface="Times New Roman"/>
              </a:rPr>
              <a:t>/</a:t>
            </a:r>
            <a:r>
              <a:rPr sz="3050" spc="-140" dirty="0">
                <a:latin typeface="Times New Roman"/>
                <a:cs typeface="Times New Roman"/>
              </a:rPr>
              <a:t> </a:t>
            </a:r>
            <a:r>
              <a:rPr sz="3050" spc="5" dirty="0">
                <a:latin typeface="Times New Roman"/>
                <a:cs typeface="Times New Roman"/>
              </a:rPr>
              <a:t>4</a:t>
            </a:r>
            <a:endParaRPr sz="3050">
              <a:latin typeface="Times New Roman"/>
              <a:cs typeface="Times New Roman"/>
            </a:endParaRPr>
          </a:p>
          <a:p>
            <a:pPr marL="355600" indent="-342900">
              <a:spcBef>
                <a:spcPts val="1720"/>
              </a:spcBef>
              <a:buClr>
                <a:srgbClr val="330065"/>
              </a:buClr>
              <a:buSzPct val="70000"/>
              <a:buFont typeface="Wingdings"/>
              <a:buChar char=""/>
              <a:tabLst>
                <a:tab pos="354965" algn="l"/>
                <a:tab pos="355600" algn="l"/>
              </a:tabLst>
            </a:pPr>
            <a:r>
              <a:rPr sz="3000" spc="-15" dirty="0">
                <a:latin typeface="Arial MT"/>
                <a:cs typeface="Arial MT"/>
              </a:rPr>
              <a:t>and</a:t>
            </a:r>
            <a:endParaRPr sz="3000">
              <a:latin typeface="Arial MT"/>
              <a:cs typeface="Arial MT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321844" y="6733214"/>
            <a:ext cx="205104" cy="4565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spcBef>
                <a:spcPts val="125"/>
              </a:spcBef>
            </a:pPr>
            <a:r>
              <a:rPr sz="2800" spc="10" dirty="0">
                <a:latin typeface="Times New Roman"/>
                <a:cs typeface="Times New Roman"/>
              </a:rPr>
              <a:t>4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936274" y="6273125"/>
            <a:ext cx="476250" cy="4806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100">
              <a:spcBef>
                <a:spcPts val="135"/>
              </a:spcBef>
            </a:pPr>
            <a:r>
              <a:rPr sz="4425" spc="-112" baseline="-23540" dirty="0">
                <a:latin typeface="Symbol"/>
                <a:cs typeface="Symbol"/>
              </a:rPr>
              <a:t></a:t>
            </a:r>
            <a:r>
              <a:rPr sz="4425" spc="-179" baseline="-23540" dirty="0">
                <a:latin typeface="Times New Roman"/>
                <a:cs typeface="Times New Roman"/>
              </a:rPr>
              <a:t> </a:t>
            </a:r>
            <a:r>
              <a:rPr sz="1650" spc="-5" dirty="0">
                <a:latin typeface="Times New Roman"/>
                <a:cs typeface="Times New Roman"/>
              </a:rPr>
              <a:t>2</a:t>
            </a:r>
            <a:endParaRPr sz="165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471199" y="6209120"/>
            <a:ext cx="1580515" cy="4806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100">
              <a:spcBef>
                <a:spcPts val="135"/>
              </a:spcBef>
            </a:pPr>
            <a:r>
              <a:rPr sz="4200" spc="15" baseline="-34722" dirty="0">
                <a:latin typeface="Symbol"/>
                <a:cs typeface="Symbol"/>
              </a:rPr>
              <a:t></a:t>
            </a:r>
            <a:r>
              <a:rPr sz="4200" spc="300" baseline="-34722" dirty="0">
                <a:latin typeface="Times New Roman"/>
                <a:cs typeface="Times New Roman"/>
              </a:rPr>
              <a:t> </a:t>
            </a:r>
            <a:r>
              <a:rPr sz="2800" i="1" u="heavy" spc="6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b</a:t>
            </a:r>
            <a:r>
              <a:rPr sz="2800" u="heavy" spc="7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(</a:t>
            </a:r>
            <a:r>
              <a:rPr sz="2800" u="heavy" spc="1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4</a:t>
            </a:r>
            <a:r>
              <a:rPr sz="2800" u="heavy" spc="-13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800" u="heavy" spc="10" dirty="0">
                <a:uFill>
                  <a:solidFill>
                    <a:srgbClr val="000000"/>
                  </a:solidFill>
                </a:uFill>
                <a:latin typeface="Symbol"/>
                <a:cs typeface="Symbol"/>
              </a:rPr>
              <a:t></a:t>
            </a:r>
            <a:r>
              <a:rPr sz="2800" u="heavy" spc="-27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950" u="heavy" spc="-70" dirty="0">
                <a:uFill>
                  <a:solidFill>
                    <a:srgbClr val="000000"/>
                  </a:solidFill>
                </a:uFill>
                <a:latin typeface="Symbol"/>
                <a:cs typeface="Symbol"/>
              </a:rPr>
              <a:t></a:t>
            </a:r>
            <a:r>
              <a:rPr sz="2950" spc="-295" dirty="0">
                <a:latin typeface="Times New Roman"/>
                <a:cs typeface="Times New Roman"/>
              </a:rPr>
              <a:t> </a:t>
            </a:r>
            <a:r>
              <a:rPr sz="2800" u="heavy" spc="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)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66CEDAC4-6827-C600-1F61-789740B826B7}"/>
              </a:ext>
            </a:extLst>
          </p:cNvPr>
          <p:cNvSpPr txBox="1"/>
          <p:nvPr/>
        </p:nvSpPr>
        <p:spPr>
          <a:xfrm>
            <a:off x="108242" y="166900"/>
            <a:ext cx="128016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60045" marR="26670" indent="-347980">
              <a:spcBef>
                <a:spcPts val="630"/>
              </a:spcBef>
              <a:buClr>
                <a:srgbClr val="659A9A"/>
              </a:buClr>
              <a:buSzPct val="69230"/>
              <a:buFont typeface="Wingdings"/>
              <a:buChar char=""/>
              <a:tabLst>
                <a:tab pos="360045" algn="l"/>
                <a:tab pos="360680" algn="l"/>
              </a:tabLst>
            </a:pPr>
            <a:r>
              <a:rPr lang="en-GB" sz="4000" spc="-5" dirty="0">
                <a:solidFill>
                  <a:srgbClr val="0000FF"/>
                </a:solidFill>
                <a:latin typeface="Arial MT"/>
                <a:cs typeface="Arial MT"/>
              </a:rPr>
              <a:t>Some</a:t>
            </a:r>
            <a:r>
              <a:rPr lang="en-GB" sz="4000" spc="5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lang="en-GB" sz="4000" spc="-5" dirty="0">
                <a:solidFill>
                  <a:srgbClr val="0000FF"/>
                </a:solidFill>
                <a:latin typeface="Arial MT"/>
                <a:cs typeface="Arial MT"/>
              </a:rPr>
              <a:t>Important</a:t>
            </a:r>
            <a:r>
              <a:rPr lang="en-GB" sz="4000" spc="10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lang="en-GB" sz="4000" spc="-5" dirty="0">
                <a:solidFill>
                  <a:srgbClr val="0000FF"/>
                </a:solidFill>
                <a:latin typeface="Arial MT"/>
                <a:cs typeface="Arial MT"/>
              </a:rPr>
              <a:t>Noise</a:t>
            </a:r>
            <a:r>
              <a:rPr lang="en-GB" sz="4000" spc="10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lang="en-GB" sz="4000" spc="-5" dirty="0">
                <a:solidFill>
                  <a:srgbClr val="0000FF"/>
                </a:solidFill>
                <a:latin typeface="Arial MT"/>
                <a:cs typeface="Arial MT"/>
              </a:rPr>
              <a:t>Probability</a:t>
            </a:r>
            <a:r>
              <a:rPr lang="en-GB" sz="4000" spc="10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lang="en-GB" sz="4000" spc="-5" dirty="0">
                <a:solidFill>
                  <a:srgbClr val="0000FF"/>
                </a:solidFill>
                <a:latin typeface="Arial MT"/>
                <a:cs typeface="Arial MT"/>
              </a:rPr>
              <a:t>Density </a:t>
            </a:r>
            <a:r>
              <a:rPr lang="en-GB" sz="4000" spc="-710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lang="en-GB" sz="4000" spc="-5" dirty="0">
                <a:solidFill>
                  <a:srgbClr val="0000FF"/>
                </a:solidFill>
                <a:latin typeface="Arial MT"/>
                <a:cs typeface="Arial MT"/>
              </a:rPr>
              <a:t>Functions</a:t>
            </a:r>
            <a:endParaRPr lang="en-GB" sz="4000" dirty="0">
              <a:latin typeface="Arial MT"/>
              <a:cs typeface="Arial MT"/>
            </a:endParaRP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pPr/>
              <a:t>12</a:t>
            </a:fld>
            <a:endParaRPr lang="en-IN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87103" y="1067267"/>
            <a:ext cx="7616565" cy="6848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 dirty="0"/>
              <a:t>Erlang(Gamma)</a:t>
            </a:r>
            <a:r>
              <a:rPr spc="-25" dirty="0"/>
              <a:t> </a:t>
            </a:r>
            <a:r>
              <a:rPr dirty="0"/>
              <a:t>noise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687105" y="2090420"/>
            <a:ext cx="644080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spcBef>
                <a:spcPts val="100"/>
              </a:spcBef>
              <a:buClr>
                <a:srgbClr val="330065"/>
              </a:buClr>
              <a:buSzPct val="70000"/>
              <a:buFont typeface="Wingdings"/>
              <a:buChar char=""/>
              <a:tabLst>
                <a:tab pos="354965" algn="l"/>
                <a:tab pos="355600" algn="l"/>
              </a:tabLst>
            </a:pPr>
            <a:r>
              <a:rPr sz="3000" spc="-5" dirty="0">
                <a:latin typeface="Arial MT"/>
                <a:cs typeface="Arial MT"/>
              </a:rPr>
              <a:t>The</a:t>
            </a:r>
            <a:r>
              <a:rPr sz="3000" spc="-10" dirty="0">
                <a:latin typeface="Arial MT"/>
                <a:cs typeface="Arial MT"/>
              </a:rPr>
              <a:t> </a:t>
            </a:r>
            <a:r>
              <a:rPr sz="3000" spc="-5" dirty="0">
                <a:latin typeface="Arial MT"/>
                <a:cs typeface="Arial MT"/>
              </a:rPr>
              <a:t>PDF</a:t>
            </a:r>
            <a:r>
              <a:rPr sz="3000" spc="-10" dirty="0">
                <a:latin typeface="Arial MT"/>
                <a:cs typeface="Arial MT"/>
              </a:rPr>
              <a:t> </a:t>
            </a:r>
            <a:r>
              <a:rPr sz="3000" spc="-5" dirty="0">
                <a:latin typeface="Arial MT"/>
                <a:cs typeface="Arial MT"/>
              </a:rPr>
              <a:t>of</a:t>
            </a:r>
            <a:r>
              <a:rPr sz="3000" spc="-10" dirty="0">
                <a:latin typeface="Arial MT"/>
                <a:cs typeface="Arial MT"/>
              </a:rPr>
              <a:t> </a:t>
            </a:r>
            <a:r>
              <a:rPr sz="3000" spc="-5" dirty="0">
                <a:latin typeface="Arial MT"/>
                <a:cs typeface="Arial MT"/>
              </a:rPr>
              <a:t>Erlang</a:t>
            </a:r>
            <a:r>
              <a:rPr sz="3000" spc="-10" dirty="0">
                <a:latin typeface="Arial MT"/>
                <a:cs typeface="Arial MT"/>
              </a:rPr>
              <a:t> </a:t>
            </a:r>
            <a:r>
              <a:rPr sz="3000" spc="-5" dirty="0">
                <a:latin typeface="Arial MT"/>
                <a:cs typeface="Arial MT"/>
              </a:rPr>
              <a:t>noise</a:t>
            </a:r>
            <a:r>
              <a:rPr sz="3000" spc="-10" dirty="0">
                <a:latin typeface="Arial MT"/>
                <a:cs typeface="Arial MT"/>
              </a:rPr>
              <a:t> </a:t>
            </a:r>
            <a:r>
              <a:rPr sz="3000" spc="-5" dirty="0">
                <a:latin typeface="Arial MT"/>
                <a:cs typeface="Arial MT"/>
              </a:rPr>
              <a:t>is</a:t>
            </a:r>
            <a:r>
              <a:rPr sz="3000" spc="-10" dirty="0">
                <a:latin typeface="Arial MT"/>
                <a:cs typeface="Arial MT"/>
              </a:rPr>
              <a:t> </a:t>
            </a:r>
            <a:r>
              <a:rPr sz="3000" spc="-5" dirty="0">
                <a:latin typeface="Arial MT"/>
                <a:cs typeface="Arial MT"/>
              </a:rPr>
              <a:t>given </a:t>
            </a:r>
            <a:r>
              <a:rPr sz="3000" spc="-10" dirty="0">
                <a:latin typeface="Arial MT"/>
                <a:cs typeface="Arial MT"/>
              </a:rPr>
              <a:t>by</a:t>
            </a:r>
            <a:endParaRPr sz="30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687104" y="4287266"/>
            <a:ext cx="745617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spcBef>
                <a:spcPts val="100"/>
              </a:spcBef>
              <a:buClr>
                <a:srgbClr val="330065"/>
              </a:buClr>
              <a:buSzPct val="70000"/>
              <a:buFont typeface="Wingdings"/>
              <a:buChar char=""/>
              <a:tabLst>
                <a:tab pos="354965" algn="l"/>
                <a:tab pos="355600" algn="l"/>
              </a:tabLst>
            </a:pPr>
            <a:r>
              <a:rPr sz="3000" spc="-5" dirty="0">
                <a:latin typeface="Arial MT"/>
                <a:cs typeface="Arial MT"/>
              </a:rPr>
              <a:t>The mean and variance of this density </a:t>
            </a:r>
            <a:r>
              <a:rPr sz="3000" spc="-10" dirty="0">
                <a:latin typeface="Arial MT"/>
                <a:cs typeface="Arial MT"/>
              </a:rPr>
              <a:t>are </a:t>
            </a:r>
            <a:r>
              <a:rPr sz="3000" spc="-819" dirty="0">
                <a:latin typeface="Arial MT"/>
                <a:cs typeface="Arial MT"/>
              </a:rPr>
              <a:t> </a:t>
            </a:r>
            <a:r>
              <a:rPr sz="3000" spc="-5" dirty="0">
                <a:latin typeface="Arial MT"/>
                <a:cs typeface="Arial MT"/>
              </a:rPr>
              <a:t>given</a:t>
            </a:r>
            <a:r>
              <a:rPr sz="3000" spc="-10" dirty="0">
                <a:latin typeface="Arial MT"/>
                <a:cs typeface="Arial MT"/>
              </a:rPr>
              <a:t> by</a:t>
            </a:r>
            <a:endParaRPr sz="30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687104" y="5843270"/>
            <a:ext cx="1001394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  <a:buClr>
                <a:srgbClr val="330065"/>
              </a:buClr>
              <a:buSzPct val="70000"/>
              <a:tabLst>
                <a:tab pos="354965" algn="l"/>
                <a:tab pos="355600" algn="l"/>
              </a:tabLst>
            </a:pPr>
            <a:r>
              <a:rPr sz="3000" spc="-15" dirty="0">
                <a:latin typeface="Arial MT"/>
                <a:cs typeface="Arial MT"/>
              </a:rPr>
              <a:t>and</a:t>
            </a:r>
            <a:endParaRPr sz="3000" dirty="0">
              <a:latin typeface="Arial MT"/>
              <a:cs typeface="Arial MT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129828" y="3213354"/>
            <a:ext cx="763270" cy="0"/>
          </a:xfrm>
          <a:custGeom>
            <a:avLst/>
            <a:gdLst/>
            <a:ahLst/>
            <a:cxnLst/>
            <a:rect l="l" t="t" r="r" b="b"/>
            <a:pathLst>
              <a:path w="763270">
                <a:moveTo>
                  <a:pt x="0" y="0"/>
                </a:moveTo>
                <a:lnTo>
                  <a:pt x="762762" y="0"/>
                </a:lnTo>
              </a:path>
            </a:pathLst>
          </a:custGeom>
          <a:ln w="1149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974628" y="3685732"/>
            <a:ext cx="162560" cy="3581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spcBef>
                <a:spcPts val="130"/>
              </a:spcBef>
            </a:pPr>
            <a:r>
              <a:rPr sz="2150" spc="15" dirty="0">
                <a:latin typeface="Symbol"/>
                <a:cs typeface="Symbol"/>
              </a:rPr>
              <a:t></a:t>
            </a:r>
            <a:endParaRPr sz="2150">
              <a:latin typeface="Symbol"/>
              <a:cs typeface="Symbo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974628" y="3244525"/>
            <a:ext cx="162560" cy="3581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spcBef>
                <a:spcPts val="130"/>
              </a:spcBef>
            </a:pPr>
            <a:r>
              <a:rPr sz="2150" spc="15" dirty="0">
                <a:latin typeface="Symbol"/>
                <a:cs typeface="Symbol"/>
              </a:rPr>
              <a:t></a:t>
            </a:r>
            <a:endParaRPr sz="2150">
              <a:latin typeface="Symbol"/>
              <a:cs typeface="Symbo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949228" y="3510462"/>
            <a:ext cx="349250" cy="3581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100">
              <a:spcBef>
                <a:spcPts val="130"/>
              </a:spcBef>
            </a:pPr>
            <a:r>
              <a:rPr sz="2150" dirty="0">
                <a:latin typeface="Symbol"/>
                <a:cs typeface="Symbol"/>
              </a:rPr>
              <a:t></a:t>
            </a:r>
            <a:r>
              <a:rPr sz="3225" baseline="-21963" dirty="0">
                <a:latin typeface="Times New Roman"/>
                <a:cs typeface="Times New Roman"/>
              </a:rPr>
              <a:t>0</a:t>
            </a:r>
            <a:endParaRPr sz="3225" baseline="-21963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182677" y="3207936"/>
            <a:ext cx="1920239" cy="3581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100">
              <a:spcBef>
                <a:spcPts val="130"/>
              </a:spcBef>
            </a:pPr>
            <a:r>
              <a:rPr sz="3225" i="1" spc="112" baseline="2583" dirty="0">
                <a:latin typeface="Times New Roman"/>
                <a:cs typeface="Times New Roman"/>
              </a:rPr>
              <a:t>p</a:t>
            </a:r>
            <a:r>
              <a:rPr sz="3225" spc="254" baseline="2583" dirty="0">
                <a:latin typeface="Times New Roman"/>
                <a:cs typeface="Times New Roman"/>
              </a:rPr>
              <a:t>(</a:t>
            </a:r>
            <a:r>
              <a:rPr sz="3225" i="1" spc="150" baseline="2583" dirty="0">
                <a:latin typeface="Times New Roman"/>
                <a:cs typeface="Times New Roman"/>
              </a:rPr>
              <a:t>z</a:t>
            </a:r>
            <a:r>
              <a:rPr sz="3225" spc="15" baseline="2583" dirty="0">
                <a:latin typeface="Times New Roman"/>
                <a:cs typeface="Times New Roman"/>
              </a:rPr>
              <a:t>)</a:t>
            </a:r>
            <a:r>
              <a:rPr sz="3225" spc="37" baseline="2583" dirty="0">
                <a:latin typeface="Times New Roman"/>
                <a:cs typeface="Times New Roman"/>
              </a:rPr>
              <a:t> </a:t>
            </a:r>
            <a:r>
              <a:rPr sz="3225" spc="22" baseline="2583" dirty="0">
                <a:latin typeface="Symbol"/>
                <a:cs typeface="Symbol"/>
              </a:rPr>
              <a:t></a:t>
            </a:r>
            <a:r>
              <a:rPr sz="3225" spc="37" baseline="2583" dirty="0">
                <a:latin typeface="Times New Roman"/>
                <a:cs typeface="Times New Roman"/>
              </a:rPr>
              <a:t> </a:t>
            </a:r>
            <a:r>
              <a:rPr sz="3225" spc="254" baseline="34883" dirty="0">
                <a:latin typeface="Symbol"/>
                <a:cs typeface="Symbol"/>
              </a:rPr>
              <a:t></a:t>
            </a:r>
            <a:r>
              <a:rPr sz="2150" spc="-5" dirty="0">
                <a:latin typeface="Times New Roman"/>
                <a:cs typeface="Times New Roman"/>
              </a:rPr>
              <a:t>(</a:t>
            </a:r>
            <a:r>
              <a:rPr sz="2150" i="1" spc="15" dirty="0">
                <a:latin typeface="Times New Roman"/>
                <a:cs typeface="Times New Roman"/>
              </a:rPr>
              <a:t>b</a:t>
            </a:r>
            <a:r>
              <a:rPr sz="2150" i="1" spc="-90" dirty="0">
                <a:latin typeface="Times New Roman"/>
                <a:cs typeface="Times New Roman"/>
              </a:rPr>
              <a:t> </a:t>
            </a:r>
            <a:r>
              <a:rPr sz="2150" spc="15" dirty="0">
                <a:latin typeface="Symbol"/>
                <a:cs typeface="Symbol"/>
              </a:rPr>
              <a:t></a:t>
            </a:r>
            <a:r>
              <a:rPr sz="2150" spc="-320" dirty="0">
                <a:latin typeface="Times New Roman"/>
                <a:cs typeface="Times New Roman"/>
              </a:rPr>
              <a:t> </a:t>
            </a:r>
            <a:r>
              <a:rPr sz="2150" spc="-160" dirty="0">
                <a:latin typeface="Times New Roman"/>
                <a:cs typeface="Times New Roman"/>
              </a:rPr>
              <a:t>1</a:t>
            </a:r>
            <a:r>
              <a:rPr sz="2150" spc="10" dirty="0">
                <a:latin typeface="Times New Roman"/>
                <a:cs typeface="Times New Roman"/>
              </a:rPr>
              <a:t>)!</a:t>
            </a:r>
            <a:r>
              <a:rPr sz="2150" spc="-305" dirty="0">
                <a:latin typeface="Times New Roman"/>
                <a:cs typeface="Times New Roman"/>
              </a:rPr>
              <a:t> </a:t>
            </a:r>
            <a:r>
              <a:rPr sz="3225" i="1" spc="15" baseline="43927" dirty="0">
                <a:latin typeface="Times New Roman"/>
                <a:cs typeface="Times New Roman"/>
              </a:rPr>
              <a:t>e</a:t>
            </a:r>
            <a:endParaRPr sz="3225" baseline="43927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949229" y="2695877"/>
            <a:ext cx="913765" cy="3581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100">
              <a:spcBef>
                <a:spcPts val="130"/>
              </a:spcBef>
            </a:pPr>
            <a:r>
              <a:rPr sz="3225" spc="22" baseline="-21963" dirty="0">
                <a:latin typeface="Symbol"/>
                <a:cs typeface="Symbol"/>
              </a:rPr>
              <a:t></a:t>
            </a:r>
            <a:r>
              <a:rPr sz="3225" spc="-97" baseline="-21963" dirty="0">
                <a:latin typeface="Times New Roman"/>
                <a:cs typeface="Times New Roman"/>
              </a:rPr>
              <a:t> </a:t>
            </a:r>
            <a:r>
              <a:rPr sz="3225" i="1" spc="209" baseline="-25839" dirty="0">
                <a:latin typeface="Times New Roman"/>
                <a:cs typeface="Times New Roman"/>
              </a:rPr>
              <a:t>a</a:t>
            </a:r>
            <a:r>
              <a:rPr sz="1250" i="1" spc="10" dirty="0">
                <a:latin typeface="Times New Roman"/>
                <a:cs typeface="Times New Roman"/>
              </a:rPr>
              <a:t>b</a:t>
            </a:r>
            <a:r>
              <a:rPr sz="1250" i="1" spc="-65" dirty="0">
                <a:latin typeface="Times New Roman"/>
                <a:cs typeface="Times New Roman"/>
              </a:rPr>
              <a:t> </a:t>
            </a:r>
            <a:r>
              <a:rPr sz="3225" i="1" spc="247" baseline="-25839" dirty="0">
                <a:latin typeface="Times New Roman"/>
                <a:cs typeface="Times New Roman"/>
              </a:rPr>
              <a:t>z</a:t>
            </a:r>
            <a:r>
              <a:rPr sz="1250" i="1" spc="60" dirty="0">
                <a:latin typeface="Times New Roman"/>
                <a:cs typeface="Times New Roman"/>
              </a:rPr>
              <a:t>b</a:t>
            </a:r>
            <a:r>
              <a:rPr sz="1250" spc="-90" dirty="0">
                <a:latin typeface="Symbol"/>
                <a:cs typeface="Symbol"/>
              </a:rPr>
              <a:t></a:t>
            </a:r>
            <a:r>
              <a:rPr sz="1250" spc="10" dirty="0">
                <a:latin typeface="Times New Roman"/>
                <a:cs typeface="Times New Roman"/>
              </a:rPr>
              <a:t>1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983259" y="2993067"/>
            <a:ext cx="1334135" cy="998991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spcBef>
                <a:spcPts val="130"/>
              </a:spcBef>
              <a:tabLst>
                <a:tab pos="569595" algn="l"/>
              </a:tabLst>
            </a:pPr>
            <a:r>
              <a:rPr sz="2150" i="1" spc="10" dirty="0">
                <a:latin typeface="Times New Roman"/>
                <a:cs typeface="Times New Roman"/>
              </a:rPr>
              <a:t>for	z</a:t>
            </a:r>
            <a:r>
              <a:rPr sz="2150" i="1" spc="35" dirty="0">
                <a:latin typeface="Times New Roman"/>
                <a:cs typeface="Times New Roman"/>
              </a:rPr>
              <a:t> </a:t>
            </a:r>
            <a:r>
              <a:rPr sz="2150" spc="15" dirty="0">
                <a:latin typeface="Symbol"/>
                <a:cs typeface="Symbol"/>
              </a:rPr>
              <a:t></a:t>
            </a:r>
            <a:r>
              <a:rPr sz="2150" spc="-35" dirty="0">
                <a:latin typeface="Times New Roman"/>
                <a:cs typeface="Times New Roman"/>
              </a:rPr>
              <a:t> </a:t>
            </a:r>
            <a:r>
              <a:rPr sz="2150" spc="15" dirty="0">
                <a:latin typeface="Times New Roman"/>
                <a:cs typeface="Times New Roman"/>
              </a:rPr>
              <a:t>0</a:t>
            </a:r>
            <a:endParaRPr sz="2150">
              <a:latin typeface="Times New Roman"/>
              <a:cs typeface="Times New Roman"/>
            </a:endParaRPr>
          </a:p>
          <a:p>
            <a:pPr>
              <a:spcBef>
                <a:spcPts val="50"/>
              </a:spcBef>
            </a:pPr>
            <a:endParaRPr sz="2000">
              <a:latin typeface="Times New Roman"/>
              <a:cs typeface="Times New Roman"/>
            </a:endParaRPr>
          </a:p>
          <a:p>
            <a:pPr marL="220345">
              <a:tabLst>
                <a:tab pos="777240" algn="l"/>
              </a:tabLst>
            </a:pPr>
            <a:r>
              <a:rPr sz="2150" i="1" spc="10" dirty="0">
                <a:latin typeface="Times New Roman"/>
                <a:cs typeface="Times New Roman"/>
              </a:rPr>
              <a:t>for	z</a:t>
            </a:r>
            <a:r>
              <a:rPr sz="2150" i="1" spc="15" dirty="0">
                <a:latin typeface="Times New Roman"/>
                <a:cs typeface="Times New Roman"/>
              </a:rPr>
              <a:t> </a:t>
            </a:r>
            <a:r>
              <a:rPr sz="2150" spc="15" dirty="0">
                <a:latin typeface="Symbol"/>
                <a:cs typeface="Symbol"/>
              </a:rPr>
              <a:t></a:t>
            </a:r>
            <a:r>
              <a:rPr sz="2150" spc="-45" dirty="0">
                <a:latin typeface="Times New Roman"/>
                <a:cs typeface="Times New Roman"/>
              </a:rPr>
              <a:t> </a:t>
            </a:r>
            <a:r>
              <a:rPr sz="2150" spc="15" dirty="0">
                <a:latin typeface="Times New Roman"/>
                <a:cs typeface="Times New Roman"/>
              </a:rPr>
              <a:t>0</a:t>
            </a:r>
            <a:endParaRPr sz="215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067337" y="2984247"/>
            <a:ext cx="263525" cy="20774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spcBef>
                <a:spcPts val="120"/>
              </a:spcBef>
            </a:pPr>
            <a:r>
              <a:rPr sz="1250" spc="55" dirty="0">
                <a:latin typeface="Symbol"/>
                <a:cs typeface="Symbol"/>
              </a:rPr>
              <a:t></a:t>
            </a:r>
            <a:r>
              <a:rPr sz="1250" i="1" spc="5" dirty="0">
                <a:latin typeface="Times New Roman"/>
                <a:cs typeface="Times New Roman"/>
              </a:rPr>
              <a:t>az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5824772" y="5520690"/>
            <a:ext cx="211454" cy="0"/>
          </a:xfrm>
          <a:custGeom>
            <a:avLst/>
            <a:gdLst/>
            <a:ahLst/>
            <a:cxnLst/>
            <a:rect l="l" t="t" r="r" b="b"/>
            <a:pathLst>
              <a:path w="211454">
                <a:moveTo>
                  <a:pt x="0" y="0"/>
                </a:moveTo>
                <a:lnTo>
                  <a:pt x="211074" y="0"/>
                </a:lnTo>
              </a:path>
            </a:pathLst>
          </a:custGeom>
          <a:ln w="1376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5834926" y="5516078"/>
            <a:ext cx="190500" cy="4210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2600" i="1" spc="-5" dirty="0">
                <a:latin typeface="Times New Roman"/>
                <a:cs typeface="Times New Roman"/>
              </a:rPr>
              <a:t>a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211356" y="5242070"/>
            <a:ext cx="836930" cy="4438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spcBef>
                <a:spcPts val="90"/>
              </a:spcBef>
            </a:pPr>
            <a:r>
              <a:rPr sz="2750" spc="-90" dirty="0">
                <a:latin typeface="Symbol"/>
                <a:cs typeface="Symbol"/>
              </a:rPr>
              <a:t></a:t>
            </a:r>
            <a:r>
              <a:rPr sz="2750" spc="140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Symbol"/>
                <a:cs typeface="Symbol"/>
              </a:rPr>
              <a:t></a:t>
            </a:r>
            <a:r>
              <a:rPr sz="2600" spc="204" dirty="0">
                <a:latin typeface="Times New Roman"/>
                <a:cs typeface="Times New Roman"/>
              </a:rPr>
              <a:t> </a:t>
            </a:r>
            <a:r>
              <a:rPr sz="3900" i="1" spc="-7" baseline="35256" dirty="0">
                <a:latin typeface="Times New Roman"/>
                <a:cs typeface="Times New Roman"/>
              </a:rPr>
              <a:t>b</a:t>
            </a:r>
            <a:endParaRPr sz="3900" baseline="35256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5827820" y="6631685"/>
            <a:ext cx="330200" cy="0"/>
          </a:xfrm>
          <a:custGeom>
            <a:avLst/>
            <a:gdLst/>
            <a:ahLst/>
            <a:cxnLst/>
            <a:rect l="l" t="t" r="r" b="b"/>
            <a:pathLst>
              <a:path w="330200">
                <a:moveTo>
                  <a:pt x="0" y="0"/>
                </a:moveTo>
                <a:lnTo>
                  <a:pt x="329945" y="0"/>
                </a:lnTo>
              </a:path>
            </a:pathLst>
          </a:custGeom>
          <a:ln w="12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5809527" y="6494287"/>
            <a:ext cx="337185" cy="3810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100">
              <a:spcBef>
                <a:spcPts val="130"/>
              </a:spcBef>
            </a:pPr>
            <a:r>
              <a:rPr sz="3450" i="1" spc="22" baseline="-25362" dirty="0">
                <a:latin typeface="Times New Roman"/>
                <a:cs typeface="Times New Roman"/>
              </a:rPr>
              <a:t>a</a:t>
            </a:r>
            <a:r>
              <a:rPr sz="3450" i="1" spc="-555" baseline="-25362" dirty="0">
                <a:latin typeface="Times New Roman"/>
                <a:cs typeface="Times New Roman"/>
              </a:rPr>
              <a:t> </a:t>
            </a:r>
            <a:r>
              <a:rPr sz="1350" spc="5" dirty="0">
                <a:latin typeface="Times New Roman"/>
                <a:cs typeface="Times New Roman"/>
              </a:rPr>
              <a:t>2</a:t>
            </a:r>
            <a:endParaRPr sz="135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096294" y="6247324"/>
            <a:ext cx="407670" cy="40132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38100">
              <a:spcBef>
                <a:spcPts val="115"/>
              </a:spcBef>
            </a:pPr>
            <a:r>
              <a:rPr sz="3675" spc="-112" baseline="-23809" dirty="0">
                <a:latin typeface="Symbol"/>
                <a:cs typeface="Symbol"/>
              </a:rPr>
              <a:t></a:t>
            </a:r>
            <a:r>
              <a:rPr sz="3675" spc="-142" baseline="-23809" dirty="0">
                <a:latin typeface="Times New Roman"/>
                <a:cs typeface="Times New Roman"/>
              </a:rPr>
              <a:t> </a:t>
            </a:r>
            <a:r>
              <a:rPr sz="1350" spc="5" dirty="0">
                <a:latin typeface="Times New Roman"/>
                <a:cs typeface="Times New Roman"/>
              </a:rPr>
              <a:t>2</a:t>
            </a:r>
            <a:endParaRPr sz="135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540536" y="6211589"/>
            <a:ext cx="561975" cy="3810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100">
              <a:spcBef>
                <a:spcPts val="130"/>
              </a:spcBef>
              <a:tabLst>
                <a:tab pos="375285" algn="l"/>
              </a:tabLst>
            </a:pPr>
            <a:r>
              <a:rPr sz="3450" spc="22" baseline="-35024" dirty="0">
                <a:latin typeface="Symbol"/>
                <a:cs typeface="Symbol"/>
              </a:rPr>
              <a:t></a:t>
            </a:r>
            <a:r>
              <a:rPr sz="3450" spc="22" baseline="-35024" dirty="0">
                <a:latin typeface="Times New Roman"/>
                <a:cs typeface="Times New Roman"/>
              </a:rPr>
              <a:t>	</a:t>
            </a:r>
            <a:r>
              <a:rPr sz="2300" i="1" spc="15" dirty="0">
                <a:latin typeface="Times New Roman"/>
                <a:cs typeface="Times New Roman"/>
              </a:rPr>
              <a:t>b</a:t>
            </a:r>
            <a:endParaRPr sz="2300">
              <a:latin typeface="Times New Roman"/>
              <a:cs typeface="Times New Roman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89A4AA47-7C6E-7812-1ADF-8BC58019483E}"/>
              </a:ext>
            </a:extLst>
          </p:cNvPr>
          <p:cNvSpPr txBox="1"/>
          <p:nvPr/>
        </p:nvSpPr>
        <p:spPr>
          <a:xfrm>
            <a:off x="108242" y="166900"/>
            <a:ext cx="128016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60045" marR="26670" indent="-347980">
              <a:spcBef>
                <a:spcPts val="630"/>
              </a:spcBef>
              <a:buClr>
                <a:srgbClr val="659A9A"/>
              </a:buClr>
              <a:buSzPct val="69230"/>
              <a:buFont typeface="Wingdings"/>
              <a:buChar char=""/>
              <a:tabLst>
                <a:tab pos="360045" algn="l"/>
                <a:tab pos="360680" algn="l"/>
              </a:tabLst>
            </a:pPr>
            <a:r>
              <a:rPr lang="en-GB" sz="4000" spc="-5" dirty="0">
                <a:solidFill>
                  <a:srgbClr val="0000FF"/>
                </a:solidFill>
                <a:latin typeface="Arial MT"/>
                <a:cs typeface="Arial MT"/>
              </a:rPr>
              <a:t>Some</a:t>
            </a:r>
            <a:r>
              <a:rPr lang="en-GB" sz="4000" spc="5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lang="en-GB" sz="4000" spc="-5" dirty="0">
                <a:solidFill>
                  <a:srgbClr val="0000FF"/>
                </a:solidFill>
                <a:latin typeface="Arial MT"/>
                <a:cs typeface="Arial MT"/>
              </a:rPr>
              <a:t>Important</a:t>
            </a:r>
            <a:r>
              <a:rPr lang="en-GB" sz="4000" spc="10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lang="en-GB" sz="4000" spc="-5" dirty="0">
                <a:solidFill>
                  <a:srgbClr val="0000FF"/>
                </a:solidFill>
                <a:latin typeface="Arial MT"/>
                <a:cs typeface="Arial MT"/>
              </a:rPr>
              <a:t>Noise</a:t>
            </a:r>
            <a:r>
              <a:rPr lang="en-GB" sz="4000" spc="10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lang="en-GB" sz="4000" spc="-5" dirty="0">
                <a:solidFill>
                  <a:srgbClr val="0000FF"/>
                </a:solidFill>
                <a:latin typeface="Arial MT"/>
                <a:cs typeface="Arial MT"/>
              </a:rPr>
              <a:t>Probability</a:t>
            </a:r>
            <a:r>
              <a:rPr lang="en-GB" sz="4000" spc="10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lang="en-GB" sz="4000" spc="-5" dirty="0">
                <a:solidFill>
                  <a:srgbClr val="0000FF"/>
                </a:solidFill>
                <a:latin typeface="Arial MT"/>
                <a:cs typeface="Arial MT"/>
              </a:rPr>
              <a:t>Density </a:t>
            </a:r>
            <a:r>
              <a:rPr lang="en-GB" sz="4000" spc="-710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lang="en-GB" sz="4000" spc="-5" dirty="0">
                <a:solidFill>
                  <a:srgbClr val="0000FF"/>
                </a:solidFill>
                <a:latin typeface="Arial MT"/>
                <a:cs typeface="Arial MT"/>
              </a:rPr>
              <a:t>Functions</a:t>
            </a:r>
            <a:endParaRPr lang="en-GB" sz="4000" dirty="0">
              <a:latin typeface="Arial MT"/>
              <a:cs typeface="Arial MT"/>
            </a:endParaRPr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pPr/>
              <a:t>13</a:t>
            </a:fld>
            <a:endParaRPr lang="en-IN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87103" y="1067267"/>
            <a:ext cx="6321165" cy="6848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/>
              <a:t>Exponential</a:t>
            </a:r>
            <a:r>
              <a:rPr spc="-75" dirty="0"/>
              <a:t> </a:t>
            </a:r>
            <a:r>
              <a:rPr dirty="0"/>
              <a:t>noise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687104" y="2090420"/>
            <a:ext cx="728472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spcBef>
                <a:spcPts val="100"/>
              </a:spcBef>
              <a:buClr>
                <a:srgbClr val="330065"/>
              </a:buClr>
              <a:buSzPct val="70000"/>
              <a:buFont typeface="Wingdings"/>
              <a:buChar char=""/>
              <a:tabLst>
                <a:tab pos="354965" algn="l"/>
                <a:tab pos="355600" algn="l"/>
              </a:tabLst>
            </a:pPr>
            <a:r>
              <a:rPr sz="3000" spc="-5" dirty="0">
                <a:latin typeface="Arial MT"/>
                <a:cs typeface="Arial MT"/>
              </a:rPr>
              <a:t>The</a:t>
            </a:r>
            <a:r>
              <a:rPr sz="3000" spc="-15" dirty="0">
                <a:latin typeface="Arial MT"/>
                <a:cs typeface="Arial MT"/>
              </a:rPr>
              <a:t> </a:t>
            </a:r>
            <a:r>
              <a:rPr sz="3000" spc="-5" dirty="0">
                <a:latin typeface="Arial MT"/>
                <a:cs typeface="Arial MT"/>
              </a:rPr>
              <a:t>PDF</a:t>
            </a:r>
            <a:r>
              <a:rPr sz="3000" spc="-15" dirty="0">
                <a:latin typeface="Arial MT"/>
                <a:cs typeface="Arial MT"/>
              </a:rPr>
              <a:t> </a:t>
            </a:r>
            <a:r>
              <a:rPr sz="3000" spc="-5" dirty="0">
                <a:latin typeface="Arial MT"/>
                <a:cs typeface="Arial MT"/>
              </a:rPr>
              <a:t>of</a:t>
            </a:r>
            <a:r>
              <a:rPr sz="3000" spc="-15" dirty="0">
                <a:latin typeface="Arial MT"/>
                <a:cs typeface="Arial MT"/>
              </a:rPr>
              <a:t> </a:t>
            </a:r>
            <a:r>
              <a:rPr sz="3000" spc="-5" dirty="0">
                <a:latin typeface="Arial MT"/>
                <a:cs typeface="Arial MT"/>
              </a:rPr>
              <a:t>exponential</a:t>
            </a:r>
            <a:r>
              <a:rPr sz="3000" spc="-10" dirty="0">
                <a:latin typeface="Arial MT"/>
                <a:cs typeface="Arial MT"/>
              </a:rPr>
              <a:t> </a:t>
            </a:r>
            <a:r>
              <a:rPr sz="3000" spc="-5" dirty="0">
                <a:latin typeface="Arial MT"/>
                <a:cs typeface="Arial MT"/>
              </a:rPr>
              <a:t>noise</a:t>
            </a:r>
            <a:r>
              <a:rPr sz="3000" spc="-15" dirty="0">
                <a:latin typeface="Arial MT"/>
                <a:cs typeface="Arial MT"/>
              </a:rPr>
              <a:t> </a:t>
            </a:r>
            <a:r>
              <a:rPr sz="3000" spc="-5" dirty="0">
                <a:latin typeface="Arial MT"/>
                <a:cs typeface="Arial MT"/>
              </a:rPr>
              <a:t>is</a:t>
            </a:r>
            <a:r>
              <a:rPr sz="3000" spc="-15" dirty="0">
                <a:latin typeface="Arial MT"/>
                <a:cs typeface="Arial MT"/>
              </a:rPr>
              <a:t> </a:t>
            </a:r>
            <a:r>
              <a:rPr sz="3000" spc="-5" dirty="0">
                <a:latin typeface="Arial MT"/>
                <a:cs typeface="Arial MT"/>
              </a:rPr>
              <a:t>given</a:t>
            </a:r>
            <a:r>
              <a:rPr sz="3000" spc="-15" dirty="0">
                <a:latin typeface="Arial MT"/>
                <a:cs typeface="Arial MT"/>
              </a:rPr>
              <a:t> </a:t>
            </a:r>
            <a:r>
              <a:rPr sz="3000" spc="-10" dirty="0">
                <a:latin typeface="Arial MT"/>
                <a:cs typeface="Arial MT"/>
              </a:rPr>
              <a:t>by</a:t>
            </a:r>
            <a:endParaRPr sz="30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687105" y="3737864"/>
            <a:ext cx="6800215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spcBef>
                <a:spcPts val="100"/>
              </a:spcBef>
              <a:buClr>
                <a:srgbClr val="330065"/>
              </a:buClr>
              <a:buSzPct val="70000"/>
              <a:buFont typeface="Wingdings"/>
              <a:buChar char=""/>
              <a:tabLst>
                <a:tab pos="354965" algn="l"/>
                <a:tab pos="355600" algn="l"/>
              </a:tabLst>
            </a:pPr>
            <a:r>
              <a:rPr sz="3000" spc="-5" dirty="0">
                <a:latin typeface="Arial MT"/>
                <a:cs typeface="Arial MT"/>
              </a:rPr>
              <a:t>The mean and variance of this </a:t>
            </a:r>
            <a:r>
              <a:rPr sz="3000" spc="-10" dirty="0">
                <a:latin typeface="Arial MT"/>
                <a:cs typeface="Arial MT"/>
              </a:rPr>
              <a:t>density </a:t>
            </a:r>
            <a:r>
              <a:rPr sz="3000" spc="-819" dirty="0">
                <a:latin typeface="Arial MT"/>
                <a:cs typeface="Arial MT"/>
              </a:rPr>
              <a:t> </a:t>
            </a:r>
            <a:r>
              <a:rPr sz="3000" spc="-5" dirty="0">
                <a:latin typeface="Arial MT"/>
                <a:cs typeface="Arial MT"/>
              </a:rPr>
              <a:t>function</a:t>
            </a:r>
            <a:r>
              <a:rPr sz="3000" spc="-10" dirty="0">
                <a:latin typeface="Arial MT"/>
                <a:cs typeface="Arial MT"/>
              </a:rPr>
              <a:t> are</a:t>
            </a:r>
            <a:endParaRPr sz="30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687104" y="5293867"/>
            <a:ext cx="1001394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spcBef>
                <a:spcPts val="100"/>
              </a:spcBef>
              <a:buClr>
                <a:srgbClr val="330065"/>
              </a:buClr>
              <a:buSzPct val="70000"/>
              <a:buFont typeface="Wingdings"/>
              <a:buChar char=""/>
              <a:tabLst>
                <a:tab pos="354965" algn="l"/>
                <a:tab pos="355600" algn="l"/>
              </a:tabLst>
            </a:pPr>
            <a:r>
              <a:rPr sz="3000" spc="-15" dirty="0">
                <a:latin typeface="Arial MT"/>
                <a:cs typeface="Arial MT"/>
              </a:rPr>
              <a:t>and</a:t>
            </a:r>
            <a:endParaRPr sz="30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384330" y="3190429"/>
            <a:ext cx="393700" cy="4140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spcBef>
                <a:spcPts val="95"/>
              </a:spcBef>
            </a:pPr>
            <a:r>
              <a:rPr sz="3825" spc="-30" baseline="-13071" dirty="0">
                <a:latin typeface="Symbol"/>
                <a:cs typeface="Symbol"/>
              </a:rPr>
              <a:t></a:t>
            </a:r>
            <a:r>
              <a:rPr sz="2550" spc="-20" dirty="0">
                <a:latin typeface="Times New Roman"/>
                <a:cs typeface="Times New Roman"/>
              </a:rPr>
              <a:t>0</a:t>
            </a:r>
            <a:endParaRPr sz="255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492790" y="2921451"/>
            <a:ext cx="1127760" cy="4140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spcBef>
                <a:spcPts val="95"/>
              </a:spcBef>
            </a:pPr>
            <a:r>
              <a:rPr sz="2550" i="1" spc="85" dirty="0">
                <a:latin typeface="Times New Roman"/>
                <a:cs typeface="Times New Roman"/>
              </a:rPr>
              <a:t>p</a:t>
            </a:r>
            <a:r>
              <a:rPr sz="2550" spc="85" dirty="0">
                <a:latin typeface="Times New Roman"/>
                <a:cs typeface="Times New Roman"/>
              </a:rPr>
              <a:t>(</a:t>
            </a:r>
            <a:r>
              <a:rPr sz="2550" i="1" spc="85" dirty="0">
                <a:latin typeface="Times New Roman"/>
                <a:cs typeface="Times New Roman"/>
              </a:rPr>
              <a:t>z</a:t>
            </a:r>
            <a:r>
              <a:rPr sz="2550" spc="85" dirty="0">
                <a:latin typeface="Times New Roman"/>
                <a:cs typeface="Times New Roman"/>
              </a:rPr>
              <a:t>)</a:t>
            </a:r>
            <a:r>
              <a:rPr sz="2550" spc="-30" dirty="0">
                <a:latin typeface="Times New Roman"/>
                <a:cs typeface="Times New Roman"/>
              </a:rPr>
              <a:t> </a:t>
            </a:r>
            <a:r>
              <a:rPr sz="2550" spc="-5" dirty="0">
                <a:latin typeface="Symbol"/>
                <a:cs typeface="Symbol"/>
              </a:rPr>
              <a:t></a:t>
            </a:r>
            <a:r>
              <a:rPr sz="2550" spc="-20" dirty="0">
                <a:latin typeface="Times New Roman"/>
                <a:cs typeface="Times New Roman"/>
              </a:rPr>
              <a:t> </a:t>
            </a:r>
            <a:r>
              <a:rPr sz="3825" spc="-7" baseline="-9803" dirty="0">
                <a:latin typeface="Symbol"/>
                <a:cs typeface="Symbol"/>
              </a:rPr>
              <a:t></a:t>
            </a:r>
            <a:endParaRPr sz="3825" baseline="-9803">
              <a:latin typeface="Symbol"/>
              <a:cs typeface="Symbo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384331" y="2560255"/>
            <a:ext cx="845185" cy="4140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spcBef>
                <a:spcPts val="95"/>
              </a:spcBef>
            </a:pPr>
            <a:r>
              <a:rPr sz="3825" spc="67" baseline="-21786" dirty="0">
                <a:latin typeface="Symbol"/>
                <a:cs typeface="Symbol"/>
              </a:rPr>
              <a:t></a:t>
            </a:r>
            <a:r>
              <a:rPr sz="3825" i="1" spc="67" baseline="-25054" dirty="0">
                <a:latin typeface="Times New Roman"/>
                <a:cs typeface="Times New Roman"/>
              </a:rPr>
              <a:t>ae</a:t>
            </a:r>
            <a:r>
              <a:rPr sz="1450" spc="45" dirty="0">
                <a:latin typeface="Symbol"/>
                <a:cs typeface="Symbol"/>
              </a:rPr>
              <a:t></a:t>
            </a:r>
            <a:r>
              <a:rPr sz="1450" i="1" spc="45" dirty="0">
                <a:latin typeface="Times New Roman"/>
                <a:cs typeface="Times New Roman"/>
              </a:rPr>
              <a:t>az</a:t>
            </a:r>
            <a:endParaRPr sz="145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910107" y="2607716"/>
            <a:ext cx="1360805" cy="996315"/>
          </a:xfrm>
          <a:prstGeom prst="rect">
            <a:avLst/>
          </a:prstGeom>
        </p:spPr>
        <p:txBody>
          <a:bodyPr vert="horz" wrap="square" lIns="0" tIns="109220" rIns="0" bIns="0" rtlCol="0">
            <a:spAutoFit/>
          </a:bodyPr>
          <a:lstStyle/>
          <a:p>
            <a:pPr marL="67945">
              <a:spcBef>
                <a:spcPts val="860"/>
              </a:spcBef>
              <a:tabLst>
                <a:tab pos="715645" algn="l"/>
              </a:tabLst>
            </a:pPr>
            <a:r>
              <a:rPr sz="2550" i="1" spc="-5" dirty="0">
                <a:latin typeface="Times New Roman"/>
                <a:cs typeface="Times New Roman"/>
              </a:rPr>
              <a:t>for	z</a:t>
            </a:r>
            <a:r>
              <a:rPr sz="2550" i="1" spc="15" dirty="0">
                <a:latin typeface="Times New Roman"/>
                <a:cs typeface="Times New Roman"/>
              </a:rPr>
              <a:t> </a:t>
            </a:r>
            <a:r>
              <a:rPr sz="2550" spc="-5" dirty="0">
                <a:latin typeface="Symbol"/>
                <a:cs typeface="Symbol"/>
              </a:rPr>
              <a:t></a:t>
            </a:r>
            <a:r>
              <a:rPr sz="2550" spc="-70" dirty="0">
                <a:latin typeface="Times New Roman"/>
                <a:cs typeface="Times New Roman"/>
              </a:rPr>
              <a:t> </a:t>
            </a:r>
            <a:r>
              <a:rPr sz="2550" spc="-5" dirty="0">
                <a:latin typeface="Times New Roman"/>
                <a:cs typeface="Times New Roman"/>
              </a:rPr>
              <a:t>0</a:t>
            </a:r>
            <a:endParaRPr sz="2550">
              <a:latin typeface="Times New Roman"/>
              <a:cs typeface="Times New Roman"/>
            </a:endParaRPr>
          </a:p>
          <a:p>
            <a:pPr marL="12700">
              <a:spcBef>
                <a:spcPts val="765"/>
              </a:spcBef>
              <a:tabLst>
                <a:tab pos="659130" algn="l"/>
              </a:tabLst>
            </a:pPr>
            <a:r>
              <a:rPr sz="2550" i="1" spc="-5" dirty="0">
                <a:latin typeface="Times New Roman"/>
                <a:cs typeface="Times New Roman"/>
              </a:rPr>
              <a:t>for	z</a:t>
            </a:r>
            <a:r>
              <a:rPr sz="2550" i="1" spc="25" dirty="0">
                <a:latin typeface="Times New Roman"/>
                <a:cs typeface="Times New Roman"/>
              </a:rPr>
              <a:t> </a:t>
            </a:r>
            <a:r>
              <a:rPr sz="2550" spc="-5" dirty="0">
                <a:latin typeface="Symbol"/>
                <a:cs typeface="Symbol"/>
              </a:rPr>
              <a:t></a:t>
            </a:r>
            <a:r>
              <a:rPr sz="2550" spc="-50" dirty="0">
                <a:latin typeface="Times New Roman"/>
                <a:cs typeface="Times New Roman"/>
              </a:rPr>
              <a:t> </a:t>
            </a:r>
            <a:r>
              <a:rPr sz="2550" spc="-5" dirty="0">
                <a:latin typeface="Times New Roman"/>
                <a:cs typeface="Times New Roman"/>
              </a:rPr>
              <a:t>0</a:t>
            </a:r>
            <a:endParaRPr sz="255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233205" y="5020055"/>
            <a:ext cx="234315" cy="0"/>
          </a:xfrm>
          <a:custGeom>
            <a:avLst/>
            <a:gdLst/>
            <a:ahLst/>
            <a:cxnLst/>
            <a:rect l="l" t="t" r="r" b="b"/>
            <a:pathLst>
              <a:path w="234314">
                <a:moveTo>
                  <a:pt x="0" y="0"/>
                </a:moveTo>
                <a:lnTo>
                  <a:pt x="233934" y="0"/>
                </a:lnTo>
              </a:path>
            </a:pathLst>
          </a:custGeom>
          <a:ln w="1529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6244883" y="5016673"/>
            <a:ext cx="208915" cy="4654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spcBef>
                <a:spcPts val="135"/>
              </a:spcBef>
            </a:pPr>
            <a:r>
              <a:rPr sz="2850" i="1" spc="15" dirty="0">
                <a:latin typeface="Times New Roman"/>
                <a:cs typeface="Times New Roman"/>
              </a:rPr>
              <a:t>a</a:t>
            </a:r>
            <a:endParaRPr sz="285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557305" y="4711612"/>
            <a:ext cx="922019" cy="4902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spcBef>
                <a:spcPts val="95"/>
              </a:spcBef>
            </a:pPr>
            <a:r>
              <a:rPr sz="3050" spc="-100" dirty="0">
                <a:latin typeface="Symbol"/>
                <a:cs typeface="Symbol"/>
              </a:rPr>
              <a:t></a:t>
            </a:r>
            <a:r>
              <a:rPr sz="3050" spc="155" dirty="0">
                <a:latin typeface="Times New Roman"/>
                <a:cs typeface="Times New Roman"/>
              </a:rPr>
              <a:t> </a:t>
            </a:r>
            <a:r>
              <a:rPr sz="2850" spc="15" dirty="0">
                <a:latin typeface="Symbol"/>
                <a:cs typeface="Symbol"/>
              </a:rPr>
              <a:t></a:t>
            </a:r>
            <a:r>
              <a:rPr sz="2850" spc="254" dirty="0">
                <a:latin typeface="Times New Roman"/>
                <a:cs typeface="Times New Roman"/>
              </a:rPr>
              <a:t> </a:t>
            </a:r>
            <a:r>
              <a:rPr sz="4275" spc="22" baseline="35087" dirty="0">
                <a:latin typeface="Times New Roman"/>
                <a:cs typeface="Times New Roman"/>
              </a:rPr>
              <a:t>1</a:t>
            </a:r>
            <a:endParaRPr sz="4275" baseline="35087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6243110" y="6485382"/>
            <a:ext cx="373380" cy="0"/>
          </a:xfrm>
          <a:custGeom>
            <a:avLst/>
            <a:gdLst/>
            <a:ahLst/>
            <a:cxnLst/>
            <a:rect l="l" t="t" r="r" b="b"/>
            <a:pathLst>
              <a:path w="373379">
                <a:moveTo>
                  <a:pt x="0" y="0"/>
                </a:moveTo>
                <a:lnTo>
                  <a:pt x="373379" y="0"/>
                </a:lnTo>
              </a:path>
            </a:pathLst>
          </a:custGeom>
          <a:ln w="140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6227877" y="6331445"/>
            <a:ext cx="371475" cy="4273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100">
              <a:spcBef>
                <a:spcPts val="135"/>
              </a:spcBef>
            </a:pPr>
            <a:r>
              <a:rPr sz="3900" i="1" spc="22" baseline="-25641" dirty="0">
                <a:latin typeface="Times New Roman"/>
                <a:cs typeface="Times New Roman"/>
              </a:rPr>
              <a:t>a</a:t>
            </a:r>
            <a:r>
              <a:rPr sz="3900" i="1" spc="-622" baseline="-25641" dirty="0">
                <a:latin typeface="Times New Roman"/>
                <a:cs typeface="Times New Roman"/>
              </a:rPr>
              <a:t> </a:t>
            </a:r>
            <a:r>
              <a:rPr sz="1500" spc="15" dirty="0">
                <a:latin typeface="Times New Roman"/>
                <a:cs typeface="Times New Roman"/>
              </a:rPr>
              <a:t>2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422430" y="6052569"/>
            <a:ext cx="450850" cy="4502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100">
              <a:spcBef>
                <a:spcPts val="135"/>
              </a:spcBef>
            </a:pPr>
            <a:r>
              <a:rPr sz="4125" spc="-104" baseline="-24242" dirty="0">
                <a:latin typeface="Symbol"/>
                <a:cs typeface="Symbol"/>
              </a:rPr>
              <a:t></a:t>
            </a:r>
            <a:r>
              <a:rPr sz="4125" spc="-150" baseline="-24242" dirty="0">
                <a:latin typeface="Times New Roman"/>
                <a:cs typeface="Times New Roman"/>
              </a:rPr>
              <a:t> </a:t>
            </a:r>
            <a:r>
              <a:rPr sz="1500" spc="15" dirty="0">
                <a:latin typeface="Times New Roman"/>
                <a:cs typeface="Times New Roman"/>
              </a:rPr>
              <a:t>2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923824" y="6012165"/>
            <a:ext cx="626745" cy="4273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100">
              <a:spcBef>
                <a:spcPts val="135"/>
              </a:spcBef>
              <a:tabLst>
                <a:tab pos="420370" algn="l"/>
              </a:tabLst>
            </a:pPr>
            <a:r>
              <a:rPr sz="3900" spc="22" baseline="-35256" dirty="0">
                <a:latin typeface="Symbol"/>
                <a:cs typeface="Symbol"/>
              </a:rPr>
              <a:t></a:t>
            </a:r>
            <a:r>
              <a:rPr sz="3900" spc="22" baseline="-35256" dirty="0">
                <a:latin typeface="Times New Roman"/>
                <a:cs typeface="Times New Roman"/>
              </a:rPr>
              <a:t>	</a:t>
            </a:r>
            <a:r>
              <a:rPr sz="2600" spc="15" dirty="0">
                <a:latin typeface="Times New Roman"/>
                <a:cs typeface="Times New Roman"/>
              </a:rPr>
              <a:t>1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40BFEEA5-8B69-1132-EEAA-E8C25B74AB20}"/>
              </a:ext>
            </a:extLst>
          </p:cNvPr>
          <p:cNvSpPr txBox="1"/>
          <p:nvPr/>
        </p:nvSpPr>
        <p:spPr>
          <a:xfrm>
            <a:off x="108242" y="166900"/>
            <a:ext cx="128016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60045" marR="26670" indent="-347980">
              <a:spcBef>
                <a:spcPts val="630"/>
              </a:spcBef>
              <a:buClr>
                <a:srgbClr val="659A9A"/>
              </a:buClr>
              <a:buSzPct val="69230"/>
              <a:buFont typeface="Wingdings"/>
              <a:buChar char=""/>
              <a:tabLst>
                <a:tab pos="360045" algn="l"/>
                <a:tab pos="360680" algn="l"/>
              </a:tabLst>
            </a:pPr>
            <a:r>
              <a:rPr lang="en-GB" sz="4000" spc="-5" dirty="0">
                <a:solidFill>
                  <a:srgbClr val="0000FF"/>
                </a:solidFill>
                <a:latin typeface="Arial MT"/>
                <a:cs typeface="Arial MT"/>
              </a:rPr>
              <a:t>Some</a:t>
            </a:r>
            <a:r>
              <a:rPr lang="en-GB" sz="4000" spc="5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lang="en-GB" sz="4000" spc="-5" dirty="0">
                <a:solidFill>
                  <a:srgbClr val="0000FF"/>
                </a:solidFill>
                <a:latin typeface="Arial MT"/>
                <a:cs typeface="Arial MT"/>
              </a:rPr>
              <a:t>Important</a:t>
            </a:r>
            <a:r>
              <a:rPr lang="en-GB" sz="4000" spc="10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lang="en-GB" sz="4000" spc="-5" dirty="0">
                <a:solidFill>
                  <a:srgbClr val="0000FF"/>
                </a:solidFill>
                <a:latin typeface="Arial MT"/>
                <a:cs typeface="Arial MT"/>
              </a:rPr>
              <a:t>Noise</a:t>
            </a:r>
            <a:r>
              <a:rPr lang="en-GB" sz="4000" spc="10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lang="en-GB" sz="4000" spc="-5" dirty="0">
                <a:solidFill>
                  <a:srgbClr val="0000FF"/>
                </a:solidFill>
                <a:latin typeface="Arial MT"/>
                <a:cs typeface="Arial MT"/>
              </a:rPr>
              <a:t>Probability</a:t>
            </a:r>
            <a:r>
              <a:rPr lang="en-GB" sz="4000" spc="10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lang="en-GB" sz="4000" spc="-5" dirty="0">
                <a:solidFill>
                  <a:srgbClr val="0000FF"/>
                </a:solidFill>
                <a:latin typeface="Arial MT"/>
                <a:cs typeface="Arial MT"/>
              </a:rPr>
              <a:t>Density </a:t>
            </a:r>
            <a:r>
              <a:rPr lang="en-GB" sz="4000" spc="-710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lang="en-GB" sz="4000" spc="-5" dirty="0">
                <a:solidFill>
                  <a:srgbClr val="0000FF"/>
                </a:solidFill>
                <a:latin typeface="Arial MT"/>
                <a:cs typeface="Arial MT"/>
              </a:rPr>
              <a:t>Functions</a:t>
            </a:r>
            <a:endParaRPr lang="en-GB" sz="4000" dirty="0">
              <a:latin typeface="Arial MT"/>
              <a:cs typeface="Arial MT"/>
            </a:endParaRP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pPr/>
              <a:t>14</a:t>
            </a:fld>
            <a:endParaRPr lang="en-IN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87105" y="1067267"/>
            <a:ext cx="5482964" cy="6848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/>
              <a:t>Uniform</a:t>
            </a:r>
            <a:r>
              <a:rPr spc="-95" dirty="0"/>
              <a:t> </a:t>
            </a:r>
            <a:r>
              <a:rPr dirty="0"/>
              <a:t>noise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687104" y="2090420"/>
            <a:ext cx="626745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3000" spc="-5" dirty="0">
                <a:latin typeface="Arial MT"/>
                <a:cs typeface="Arial MT"/>
              </a:rPr>
              <a:t>The</a:t>
            </a:r>
            <a:r>
              <a:rPr sz="3000" spc="-15" dirty="0">
                <a:latin typeface="Arial MT"/>
                <a:cs typeface="Arial MT"/>
              </a:rPr>
              <a:t> </a:t>
            </a:r>
            <a:r>
              <a:rPr sz="3000" spc="-5" dirty="0">
                <a:latin typeface="Arial MT"/>
                <a:cs typeface="Arial MT"/>
              </a:rPr>
              <a:t>PDF</a:t>
            </a:r>
            <a:r>
              <a:rPr sz="3000" spc="-15" dirty="0">
                <a:latin typeface="Arial MT"/>
                <a:cs typeface="Arial MT"/>
              </a:rPr>
              <a:t> </a:t>
            </a:r>
            <a:r>
              <a:rPr sz="3000" spc="-5" dirty="0">
                <a:latin typeface="Arial MT"/>
                <a:cs typeface="Arial MT"/>
              </a:rPr>
              <a:t>of</a:t>
            </a:r>
            <a:r>
              <a:rPr sz="3000" spc="-15" dirty="0">
                <a:latin typeface="Arial MT"/>
                <a:cs typeface="Arial MT"/>
              </a:rPr>
              <a:t> </a:t>
            </a:r>
            <a:r>
              <a:rPr sz="3000" spc="-5" dirty="0">
                <a:latin typeface="Arial MT"/>
                <a:cs typeface="Arial MT"/>
              </a:rPr>
              <a:t>uniform</a:t>
            </a:r>
            <a:r>
              <a:rPr sz="3000" spc="-10" dirty="0">
                <a:latin typeface="Arial MT"/>
                <a:cs typeface="Arial MT"/>
              </a:rPr>
              <a:t> </a:t>
            </a:r>
            <a:r>
              <a:rPr sz="3000" spc="-5" dirty="0">
                <a:latin typeface="Arial MT"/>
                <a:cs typeface="Arial MT"/>
              </a:rPr>
              <a:t>noise</a:t>
            </a:r>
            <a:r>
              <a:rPr sz="3000" spc="-15" dirty="0">
                <a:latin typeface="Arial MT"/>
                <a:cs typeface="Arial MT"/>
              </a:rPr>
              <a:t> </a:t>
            </a:r>
            <a:r>
              <a:rPr sz="3000" spc="-5" dirty="0">
                <a:latin typeface="Arial MT"/>
                <a:cs typeface="Arial MT"/>
              </a:rPr>
              <a:t>is</a:t>
            </a:r>
            <a:r>
              <a:rPr sz="3000" spc="-15" dirty="0">
                <a:latin typeface="Arial MT"/>
                <a:cs typeface="Arial MT"/>
              </a:rPr>
              <a:t> </a:t>
            </a:r>
            <a:r>
              <a:rPr sz="3000" spc="-5" dirty="0">
                <a:latin typeface="Arial MT"/>
                <a:cs typeface="Arial MT"/>
              </a:rPr>
              <a:t>given</a:t>
            </a:r>
            <a:r>
              <a:rPr sz="3000" spc="-10" dirty="0">
                <a:latin typeface="Arial MT"/>
                <a:cs typeface="Arial MT"/>
              </a:rPr>
              <a:t> by</a:t>
            </a:r>
            <a:endParaRPr sz="3000">
              <a:latin typeface="Arial MT"/>
              <a:cs typeface="Arial MT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259369" y="2986277"/>
            <a:ext cx="578485" cy="0"/>
          </a:xfrm>
          <a:custGeom>
            <a:avLst/>
            <a:gdLst/>
            <a:ahLst/>
            <a:cxnLst/>
            <a:rect l="l" t="t" r="r" b="b"/>
            <a:pathLst>
              <a:path w="578485">
                <a:moveTo>
                  <a:pt x="0" y="0"/>
                </a:moveTo>
                <a:lnTo>
                  <a:pt x="578358" y="0"/>
                </a:lnTo>
              </a:path>
            </a:pathLst>
          </a:custGeom>
          <a:ln w="115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103406" y="2612473"/>
            <a:ext cx="162560" cy="3587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spcBef>
                <a:spcPts val="130"/>
              </a:spcBef>
            </a:pPr>
            <a:r>
              <a:rPr sz="2150" spc="15" dirty="0">
                <a:latin typeface="Symbol"/>
                <a:cs typeface="Symbol"/>
              </a:rPr>
              <a:t></a:t>
            </a:r>
            <a:endParaRPr sz="2150">
              <a:latin typeface="Symbol"/>
              <a:cs typeface="Symbo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078007" y="3007193"/>
            <a:ext cx="349885" cy="62420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100">
              <a:lnSpc>
                <a:spcPts val="2335"/>
              </a:lnSpc>
              <a:spcBef>
                <a:spcPts val="130"/>
              </a:spcBef>
            </a:pPr>
            <a:r>
              <a:rPr sz="2150" spc="15" dirty="0">
                <a:latin typeface="Symbol"/>
                <a:cs typeface="Symbol"/>
              </a:rPr>
              <a:t></a:t>
            </a:r>
            <a:endParaRPr sz="2150">
              <a:latin typeface="Symbol"/>
              <a:cs typeface="Symbol"/>
            </a:endParaRPr>
          </a:p>
          <a:p>
            <a:pPr marL="38100">
              <a:lnSpc>
                <a:spcPts val="2335"/>
              </a:lnSpc>
            </a:pPr>
            <a:r>
              <a:rPr sz="2150" spc="-350" dirty="0">
                <a:latin typeface="Symbol"/>
                <a:cs typeface="Symbol"/>
              </a:rPr>
              <a:t></a:t>
            </a:r>
            <a:r>
              <a:rPr sz="3225" spc="-525" baseline="-25839" dirty="0">
                <a:latin typeface="Symbol"/>
                <a:cs typeface="Symbol"/>
              </a:rPr>
              <a:t></a:t>
            </a:r>
            <a:r>
              <a:rPr sz="3225" spc="-525" baseline="-12919" dirty="0">
                <a:latin typeface="Times New Roman"/>
                <a:cs typeface="Times New Roman"/>
              </a:rPr>
              <a:t>0</a:t>
            </a:r>
            <a:endParaRPr sz="3225" baseline="-12919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303818" y="2959940"/>
            <a:ext cx="1552575" cy="3587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100">
              <a:spcBef>
                <a:spcPts val="130"/>
              </a:spcBef>
            </a:pPr>
            <a:r>
              <a:rPr sz="2150" i="1" spc="95" dirty="0">
                <a:latin typeface="Times New Roman"/>
                <a:cs typeface="Times New Roman"/>
              </a:rPr>
              <a:t>p</a:t>
            </a:r>
            <a:r>
              <a:rPr sz="2150" spc="95" dirty="0">
                <a:latin typeface="Times New Roman"/>
                <a:cs typeface="Times New Roman"/>
              </a:rPr>
              <a:t>(</a:t>
            </a:r>
            <a:r>
              <a:rPr sz="2150" i="1" spc="95" dirty="0">
                <a:latin typeface="Times New Roman"/>
                <a:cs typeface="Times New Roman"/>
              </a:rPr>
              <a:t>z</a:t>
            </a:r>
            <a:r>
              <a:rPr sz="2150" spc="95" dirty="0">
                <a:latin typeface="Times New Roman"/>
                <a:cs typeface="Times New Roman"/>
              </a:rPr>
              <a:t>)</a:t>
            </a:r>
            <a:r>
              <a:rPr sz="2150" spc="15" dirty="0">
                <a:latin typeface="Times New Roman"/>
                <a:cs typeface="Times New Roman"/>
              </a:rPr>
              <a:t> </a:t>
            </a:r>
            <a:r>
              <a:rPr sz="2150" spc="15" dirty="0">
                <a:latin typeface="Symbol"/>
                <a:cs typeface="Symbol"/>
              </a:rPr>
              <a:t></a:t>
            </a:r>
            <a:r>
              <a:rPr sz="2150" spc="25" dirty="0">
                <a:latin typeface="Times New Roman"/>
                <a:cs typeface="Times New Roman"/>
              </a:rPr>
              <a:t> </a:t>
            </a:r>
            <a:r>
              <a:rPr sz="3225" spc="120" baseline="32299" dirty="0">
                <a:latin typeface="Symbol"/>
                <a:cs typeface="Symbol"/>
              </a:rPr>
              <a:t></a:t>
            </a:r>
            <a:r>
              <a:rPr sz="3225" i="1" spc="120" baseline="-3875" dirty="0">
                <a:latin typeface="Times New Roman"/>
                <a:cs typeface="Times New Roman"/>
              </a:rPr>
              <a:t>b</a:t>
            </a:r>
            <a:r>
              <a:rPr sz="3225" i="1" spc="-142" baseline="-3875" dirty="0">
                <a:latin typeface="Times New Roman"/>
                <a:cs typeface="Times New Roman"/>
              </a:rPr>
              <a:t> </a:t>
            </a:r>
            <a:r>
              <a:rPr sz="3225" spc="22" baseline="-3875" dirty="0">
                <a:latin typeface="Symbol"/>
                <a:cs typeface="Symbol"/>
              </a:rPr>
              <a:t></a:t>
            </a:r>
            <a:r>
              <a:rPr sz="3225" spc="-135" baseline="-3875" dirty="0">
                <a:latin typeface="Times New Roman"/>
                <a:cs typeface="Times New Roman"/>
              </a:rPr>
              <a:t> </a:t>
            </a:r>
            <a:r>
              <a:rPr sz="3225" i="1" spc="22" baseline="-3875" dirty="0">
                <a:latin typeface="Times New Roman"/>
                <a:cs typeface="Times New Roman"/>
              </a:rPr>
              <a:t>a</a:t>
            </a:r>
            <a:endParaRPr sz="3225" baseline="-3875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348520" y="2765630"/>
            <a:ext cx="1518920" cy="92836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83820">
              <a:spcBef>
                <a:spcPts val="130"/>
              </a:spcBef>
              <a:tabLst>
                <a:tab pos="509905" algn="l"/>
              </a:tabLst>
            </a:pPr>
            <a:r>
              <a:rPr sz="2150" i="1" spc="5" dirty="0">
                <a:latin typeface="Times New Roman"/>
                <a:cs typeface="Times New Roman"/>
              </a:rPr>
              <a:t>if	</a:t>
            </a:r>
            <a:r>
              <a:rPr sz="2150" i="1" spc="15" dirty="0">
                <a:latin typeface="Times New Roman"/>
                <a:cs typeface="Times New Roman"/>
              </a:rPr>
              <a:t>a</a:t>
            </a:r>
            <a:r>
              <a:rPr sz="2150" i="1" spc="25" dirty="0">
                <a:latin typeface="Times New Roman"/>
                <a:cs typeface="Times New Roman"/>
              </a:rPr>
              <a:t> </a:t>
            </a:r>
            <a:r>
              <a:rPr sz="2150" spc="15" dirty="0">
                <a:latin typeface="Symbol"/>
                <a:cs typeface="Symbol"/>
              </a:rPr>
              <a:t></a:t>
            </a:r>
            <a:r>
              <a:rPr sz="2150" spc="130" dirty="0">
                <a:latin typeface="Times New Roman"/>
                <a:cs typeface="Times New Roman"/>
              </a:rPr>
              <a:t> </a:t>
            </a:r>
            <a:r>
              <a:rPr sz="2150" i="1" spc="10" dirty="0">
                <a:latin typeface="Times New Roman"/>
                <a:cs typeface="Times New Roman"/>
              </a:rPr>
              <a:t>z</a:t>
            </a:r>
            <a:r>
              <a:rPr sz="2150" i="1" spc="50" dirty="0">
                <a:latin typeface="Times New Roman"/>
                <a:cs typeface="Times New Roman"/>
              </a:rPr>
              <a:t> </a:t>
            </a:r>
            <a:r>
              <a:rPr sz="2150" spc="15" dirty="0">
                <a:latin typeface="Symbol"/>
                <a:cs typeface="Symbol"/>
              </a:rPr>
              <a:t></a:t>
            </a:r>
            <a:r>
              <a:rPr sz="2150" spc="-35" dirty="0">
                <a:latin typeface="Times New Roman"/>
                <a:cs typeface="Times New Roman"/>
              </a:rPr>
              <a:t> </a:t>
            </a:r>
            <a:r>
              <a:rPr sz="2150" i="1" spc="15" dirty="0">
                <a:latin typeface="Times New Roman"/>
                <a:cs typeface="Times New Roman"/>
              </a:rPr>
              <a:t>b</a:t>
            </a:r>
            <a:endParaRPr sz="2150">
              <a:latin typeface="Times New Roman"/>
              <a:cs typeface="Times New Roman"/>
            </a:endParaRPr>
          </a:p>
          <a:p>
            <a:pPr marL="12700">
              <a:spcBef>
                <a:spcPts val="1910"/>
              </a:spcBef>
            </a:pPr>
            <a:r>
              <a:rPr sz="2150" i="1" spc="10" dirty="0">
                <a:latin typeface="Times New Roman"/>
                <a:cs typeface="Times New Roman"/>
              </a:rPr>
              <a:t>otherwise</a:t>
            </a:r>
            <a:endParaRPr sz="215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466126" y="2591897"/>
            <a:ext cx="164465" cy="3587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spcBef>
                <a:spcPts val="130"/>
              </a:spcBef>
            </a:pPr>
            <a:r>
              <a:rPr sz="2150" spc="15" dirty="0">
                <a:latin typeface="Times New Roman"/>
                <a:cs typeface="Times New Roman"/>
              </a:rPr>
              <a:t>1</a:t>
            </a:r>
            <a:endParaRPr sz="215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872013" y="4853175"/>
            <a:ext cx="812800" cy="0"/>
          </a:xfrm>
          <a:custGeom>
            <a:avLst/>
            <a:gdLst/>
            <a:ahLst/>
            <a:cxnLst/>
            <a:rect l="l" t="t" r="r" b="b"/>
            <a:pathLst>
              <a:path w="812800">
                <a:moveTo>
                  <a:pt x="0" y="0"/>
                </a:moveTo>
                <a:lnTo>
                  <a:pt x="812281" y="0"/>
                </a:lnTo>
              </a:path>
            </a:pathLst>
          </a:custGeom>
          <a:ln w="1596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073184" y="6472428"/>
            <a:ext cx="1123950" cy="0"/>
          </a:xfrm>
          <a:custGeom>
            <a:avLst/>
            <a:gdLst/>
            <a:ahLst/>
            <a:cxnLst/>
            <a:rect l="l" t="t" r="r" b="b"/>
            <a:pathLst>
              <a:path w="1123950">
                <a:moveTo>
                  <a:pt x="0" y="0"/>
                </a:moveTo>
                <a:lnTo>
                  <a:pt x="1123950" y="0"/>
                </a:lnTo>
              </a:path>
            </a:pathLst>
          </a:custGeom>
          <a:ln w="1450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2623605" y="3647500"/>
            <a:ext cx="7643495" cy="3267075"/>
          </a:xfrm>
          <a:prstGeom prst="rect">
            <a:avLst/>
          </a:prstGeom>
        </p:spPr>
        <p:txBody>
          <a:bodyPr vert="horz" wrap="square" lIns="0" tIns="102870" rIns="0" bIns="0" rtlCol="0">
            <a:spAutoFit/>
          </a:bodyPr>
          <a:lstStyle/>
          <a:p>
            <a:pPr marL="76200">
              <a:spcBef>
                <a:spcPts val="810"/>
              </a:spcBef>
            </a:pPr>
            <a:r>
              <a:rPr sz="3000" spc="-5" dirty="0">
                <a:latin typeface="Arial MT"/>
                <a:cs typeface="Arial MT"/>
              </a:rPr>
              <a:t>The</a:t>
            </a:r>
            <a:r>
              <a:rPr sz="3000" spc="-10" dirty="0">
                <a:latin typeface="Arial MT"/>
                <a:cs typeface="Arial MT"/>
              </a:rPr>
              <a:t> </a:t>
            </a:r>
            <a:r>
              <a:rPr sz="3000" spc="-5" dirty="0">
                <a:latin typeface="Arial MT"/>
                <a:cs typeface="Arial MT"/>
              </a:rPr>
              <a:t>mean of this</a:t>
            </a:r>
            <a:r>
              <a:rPr sz="3000" spc="-10" dirty="0">
                <a:latin typeface="Arial MT"/>
                <a:cs typeface="Arial MT"/>
              </a:rPr>
              <a:t> </a:t>
            </a:r>
            <a:r>
              <a:rPr sz="3000" spc="-5" dirty="0">
                <a:latin typeface="Arial MT"/>
                <a:cs typeface="Arial MT"/>
              </a:rPr>
              <a:t>density function is</a:t>
            </a:r>
            <a:r>
              <a:rPr sz="3000" spc="-10" dirty="0">
                <a:latin typeface="Arial MT"/>
                <a:cs typeface="Arial MT"/>
              </a:rPr>
              <a:t> </a:t>
            </a:r>
            <a:r>
              <a:rPr sz="3000" spc="-5" dirty="0">
                <a:latin typeface="Arial MT"/>
                <a:cs typeface="Arial MT"/>
              </a:rPr>
              <a:t>given </a:t>
            </a:r>
            <a:r>
              <a:rPr sz="3000" spc="-10" dirty="0">
                <a:latin typeface="Arial MT"/>
                <a:cs typeface="Arial MT"/>
              </a:rPr>
              <a:t>by</a:t>
            </a:r>
            <a:endParaRPr sz="3000">
              <a:latin typeface="Arial MT"/>
              <a:cs typeface="Arial MT"/>
            </a:endParaRPr>
          </a:p>
          <a:p>
            <a:pPr marL="2576195">
              <a:spcBef>
                <a:spcPts val="750"/>
              </a:spcBef>
            </a:pPr>
            <a:r>
              <a:rPr sz="4800" spc="-157" baseline="-32986" dirty="0">
                <a:latin typeface="Symbol"/>
                <a:cs typeface="Symbol"/>
              </a:rPr>
              <a:t></a:t>
            </a:r>
            <a:r>
              <a:rPr sz="4800" spc="300" baseline="-32986" dirty="0">
                <a:latin typeface="Times New Roman"/>
                <a:cs typeface="Times New Roman"/>
              </a:rPr>
              <a:t> </a:t>
            </a:r>
            <a:r>
              <a:rPr sz="4500" spc="15" baseline="-35185" dirty="0">
                <a:latin typeface="Symbol"/>
                <a:cs typeface="Symbol"/>
              </a:rPr>
              <a:t></a:t>
            </a:r>
            <a:r>
              <a:rPr sz="4500" spc="450" baseline="-35185" dirty="0">
                <a:latin typeface="Times New Roman"/>
                <a:cs typeface="Times New Roman"/>
              </a:rPr>
              <a:t> </a:t>
            </a:r>
            <a:r>
              <a:rPr sz="3000" i="1" spc="5" dirty="0">
                <a:latin typeface="Times New Roman"/>
                <a:cs typeface="Times New Roman"/>
              </a:rPr>
              <a:t>a</a:t>
            </a:r>
            <a:r>
              <a:rPr sz="3000" i="1" spc="-45" dirty="0">
                <a:latin typeface="Times New Roman"/>
                <a:cs typeface="Times New Roman"/>
              </a:rPr>
              <a:t> </a:t>
            </a:r>
            <a:r>
              <a:rPr sz="3000" spc="10" dirty="0">
                <a:latin typeface="Symbol"/>
                <a:cs typeface="Symbol"/>
              </a:rPr>
              <a:t></a:t>
            </a:r>
            <a:r>
              <a:rPr sz="3000" spc="-145" dirty="0">
                <a:latin typeface="Times New Roman"/>
                <a:cs typeface="Times New Roman"/>
              </a:rPr>
              <a:t> </a:t>
            </a:r>
            <a:r>
              <a:rPr sz="3000" i="1" spc="5" dirty="0">
                <a:latin typeface="Times New Roman"/>
                <a:cs typeface="Times New Roman"/>
              </a:rPr>
              <a:t>b</a:t>
            </a:r>
            <a:endParaRPr sz="3000">
              <a:latin typeface="Times New Roman"/>
              <a:cs typeface="Times New Roman"/>
            </a:endParaRPr>
          </a:p>
          <a:p>
            <a:pPr marR="317500" algn="ctr">
              <a:spcBef>
                <a:spcPts val="590"/>
              </a:spcBef>
            </a:pPr>
            <a:r>
              <a:rPr sz="3000" spc="5" dirty="0">
                <a:latin typeface="Times New Roman"/>
                <a:cs typeface="Times New Roman"/>
              </a:rPr>
              <a:t>2</a:t>
            </a:r>
            <a:endParaRPr sz="3000">
              <a:latin typeface="Times New Roman"/>
              <a:cs typeface="Times New Roman"/>
            </a:endParaRPr>
          </a:p>
          <a:p>
            <a:pPr marL="76200">
              <a:spcBef>
                <a:spcPts val="600"/>
              </a:spcBef>
            </a:pPr>
            <a:r>
              <a:rPr sz="3000" spc="-5" dirty="0">
                <a:latin typeface="Arial MT"/>
                <a:cs typeface="Arial MT"/>
              </a:rPr>
              <a:t>And</a:t>
            </a:r>
            <a:r>
              <a:rPr sz="3000" spc="-20" dirty="0">
                <a:latin typeface="Arial MT"/>
                <a:cs typeface="Arial MT"/>
              </a:rPr>
              <a:t> </a:t>
            </a:r>
            <a:r>
              <a:rPr sz="3000" spc="-5" dirty="0">
                <a:latin typeface="Arial MT"/>
                <a:cs typeface="Arial MT"/>
              </a:rPr>
              <a:t>its</a:t>
            </a:r>
            <a:r>
              <a:rPr sz="3000" spc="-20" dirty="0">
                <a:latin typeface="Arial MT"/>
                <a:cs typeface="Arial MT"/>
              </a:rPr>
              <a:t> </a:t>
            </a:r>
            <a:r>
              <a:rPr sz="3000" spc="-5" dirty="0">
                <a:latin typeface="Arial MT"/>
                <a:cs typeface="Arial MT"/>
              </a:rPr>
              <a:t>variance</a:t>
            </a:r>
            <a:r>
              <a:rPr sz="3000" spc="-20" dirty="0">
                <a:latin typeface="Arial MT"/>
                <a:cs typeface="Arial MT"/>
              </a:rPr>
              <a:t> </a:t>
            </a:r>
            <a:r>
              <a:rPr sz="3000" spc="-10" dirty="0">
                <a:latin typeface="Arial MT"/>
                <a:cs typeface="Arial MT"/>
              </a:rPr>
              <a:t>by</a:t>
            </a:r>
            <a:endParaRPr sz="3000">
              <a:latin typeface="Arial MT"/>
              <a:cs typeface="Arial MT"/>
            </a:endParaRPr>
          </a:p>
          <a:p>
            <a:pPr marL="2645410">
              <a:spcBef>
                <a:spcPts val="919"/>
              </a:spcBef>
              <a:tabLst>
                <a:tab pos="3161030" algn="l"/>
              </a:tabLst>
            </a:pPr>
            <a:r>
              <a:rPr sz="4350" spc="-135" baseline="-32567" dirty="0">
                <a:latin typeface="Symbol"/>
                <a:cs typeface="Symbol"/>
              </a:rPr>
              <a:t></a:t>
            </a:r>
            <a:r>
              <a:rPr sz="4350" spc="-225" baseline="-32567" dirty="0">
                <a:latin typeface="Times New Roman"/>
                <a:cs typeface="Times New Roman"/>
              </a:rPr>
              <a:t> </a:t>
            </a:r>
            <a:r>
              <a:rPr sz="2400" baseline="-17361" dirty="0">
                <a:latin typeface="Times New Roman"/>
                <a:cs typeface="Times New Roman"/>
              </a:rPr>
              <a:t>2	</a:t>
            </a:r>
            <a:r>
              <a:rPr sz="4125" baseline="-34343" dirty="0">
                <a:latin typeface="Symbol"/>
                <a:cs typeface="Symbol"/>
              </a:rPr>
              <a:t></a:t>
            </a:r>
            <a:r>
              <a:rPr sz="4125" spc="270" baseline="-34343" dirty="0">
                <a:latin typeface="Times New Roman"/>
                <a:cs typeface="Times New Roman"/>
              </a:rPr>
              <a:t> </a:t>
            </a:r>
            <a:r>
              <a:rPr sz="2750" spc="-10" dirty="0">
                <a:latin typeface="Times New Roman"/>
                <a:cs typeface="Times New Roman"/>
              </a:rPr>
              <a:t>(</a:t>
            </a:r>
            <a:r>
              <a:rPr sz="2750" i="1" spc="-10" dirty="0">
                <a:latin typeface="Times New Roman"/>
                <a:cs typeface="Times New Roman"/>
              </a:rPr>
              <a:t>b</a:t>
            </a:r>
            <a:r>
              <a:rPr sz="2750" i="1" spc="-130" dirty="0">
                <a:latin typeface="Times New Roman"/>
                <a:cs typeface="Times New Roman"/>
              </a:rPr>
              <a:t> </a:t>
            </a:r>
            <a:r>
              <a:rPr sz="2750" dirty="0">
                <a:latin typeface="Symbol"/>
                <a:cs typeface="Symbol"/>
              </a:rPr>
              <a:t></a:t>
            </a:r>
            <a:r>
              <a:rPr sz="2750" spc="-135" dirty="0">
                <a:latin typeface="Times New Roman"/>
                <a:cs typeface="Times New Roman"/>
              </a:rPr>
              <a:t> </a:t>
            </a:r>
            <a:r>
              <a:rPr sz="2750" i="1" spc="80" dirty="0">
                <a:latin typeface="Times New Roman"/>
                <a:cs typeface="Times New Roman"/>
              </a:rPr>
              <a:t>a</a:t>
            </a:r>
            <a:r>
              <a:rPr sz="2750" spc="80" dirty="0">
                <a:latin typeface="Times New Roman"/>
                <a:cs typeface="Times New Roman"/>
              </a:rPr>
              <a:t>)</a:t>
            </a:r>
            <a:r>
              <a:rPr sz="2400" spc="120" baseline="43402" dirty="0">
                <a:latin typeface="Times New Roman"/>
                <a:cs typeface="Times New Roman"/>
              </a:rPr>
              <a:t>2</a:t>
            </a:r>
            <a:endParaRPr sz="2400" baseline="43402">
              <a:latin typeface="Times New Roman"/>
              <a:cs typeface="Times New Roman"/>
            </a:endParaRPr>
          </a:p>
          <a:p>
            <a:pPr marL="353695" algn="ctr">
              <a:spcBef>
                <a:spcPts val="530"/>
              </a:spcBef>
            </a:pPr>
            <a:r>
              <a:rPr sz="2750" dirty="0">
                <a:latin typeface="Times New Roman"/>
                <a:cs typeface="Times New Roman"/>
              </a:rPr>
              <a:t>12</a:t>
            </a:r>
            <a:endParaRPr sz="2750">
              <a:latin typeface="Times New Roman"/>
              <a:cs typeface="Times New Roman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00ECD5E2-4532-F73A-F91C-FBF814724EA4}"/>
              </a:ext>
            </a:extLst>
          </p:cNvPr>
          <p:cNvSpPr txBox="1"/>
          <p:nvPr/>
        </p:nvSpPr>
        <p:spPr>
          <a:xfrm>
            <a:off x="108242" y="166900"/>
            <a:ext cx="128016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60045" marR="26670" indent="-347980">
              <a:spcBef>
                <a:spcPts val="630"/>
              </a:spcBef>
              <a:buClr>
                <a:srgbClr val="659A9A"/>
              </a:buClr>
              <a:buSzPct val="69230"/>
              <a:buFont typeface="Wingdings"/>
              <a:buChar char=""/>
              <a:tabLst>
                <a:tab pos="360045" algn="l"/>
                <a:tab pos="360680" algn="l"/>
              </a:tabLst>
            </a:pPr>
            <a:r>
              <a:rPr lang="en-GB" sz="4000" spc="-5" dirty="0">
                <a:solidFill>
                  <a:srgbClr val="0000FF"/>
                </a:solidFill>
                <a:latin typeface="Arial MT"/>
                <a:cs typeface="Arial MT"/>
              </a:rPr>
              <a:t>Some</a:t>
            </a:r>
            <a:r>
              <a:rPr lang="en-GB" sz="4000" spc="5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lang="en-GB" sz="4000" spc="-5" dirty="0">
                <a:solidFill>
                  <a:srgbClr val="0000FF"/>
                </a:solidFill>
                <a:latin typeface="Arial MT"/>
                <a:cs typeface="Arial MT"/>
              </a:rPr>
              <a:t>Important</a:t>
            </a:r>
            <a:r>
              <a:rPr lang="en-GB" sz="4000" spc="10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lang="en-GB" sz="4000" spc="-5" dirty="0">
                <a:solidFill>
                  <a:srgbClr val="0000FF"/>
                </a:solidFill>
                <a:latin typeface="Arial MT"/>
                <a:cs typeface="Arial MT"/>
              </a:rPr>
              <a:t>Noise</a:t>
            </a:r>
            <a:r>
              <a:rPr lang="en-GB" sz="4000" spc="10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lang="en-GB" sz="4000" spc="-5" dirty="0">
                <a:solidFill>
                  <a:srgbClr val="0000FF"/>
                </a:solidFill>
                <a:latin typeface="Arial MT"/>
                <a:cs typeface="Arial MT"/>
              </a:rPr>
              <a:t>Probability</a:t>
            </a:r>
            <a:r>
              <a:rPr lang="en-GB" sz="4000" spc="10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lang="en-GB" sz="4000" spc="-5" dirty="0">
                <a:solidFill>
                  <a:srgbClr val="0000FF"/>
                </a:solidFill>
                <a:latin typeface="Arial MT"/>
                <a:cs typeface="Arial MT"/>
              </a:rPr>
              <a:t>Density </a:t>
            </a:r>
            <a:r>
              <a:rPr lang="en-GB" sz="4000" spc="-710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lang="en-GB" sz="4000" spc="-5" dirty="0">
                <a:solidFill>
                  <a:srgbClr val="0000FF"/>
                </a:solidFill>
                <a:latin typeface="Arial MT"/>
                <a:cs typeface="Arial MT"/>
              </a:rPr>
              <a:t>Functions</a:t>
            </a:r>
            <a:endParaRPr lang="en-GB" sz="4000" dirty="0">
              <a:latin typeface="Arial MT"/>
              <a:cs typeface="Arial MT"/>
            </a:endParaRP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pPr/>
              <a:t>15</a:t>
            </a:fld>
            <a:endParaRPr lang="en-IN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27826" y="1084518"/>
            <a:ext cx="8300852" cy="6848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spcBef>
                <a:spcPts val="100"/>
              </a:spcBef>
            </a:pPr>
            <a:r>
              <a:rPr dirty="0"/>
              <a:t>Impulse</a:t>
            </a:r>
            <a:r>
              <a:rPr spc="-85" dirty="0"/>
              <a:t> </a:t>
            </a:r>
            <a:r>
              <a:rPr dirty="0"/>
              <a:t>(salt-and-pepper) </a:t>
            </a:r>
            <a:r>
              <a:rPr spc="-1065" dirty="0"/>
              <a:t> </a:t>
            </a:r>
            <a:r>
              <a:rPr dirty="0"/>
              <a:t>noise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687104" y="2090421"/>
            <a:ext cx="7645400" cy="14420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marR="5080" indent="-342900">
              <a:spcBef>
                <a:spcPts val="100"/>
              </a:spcBef>
              <a:buClr>
                <a:srgbClr val="330065"/>
              </a:buClr>
              <a:buSzPct val="70000"/>
              <a:buFont typeface="Wingdings"/>
              <a:buChar char=""/>
              <a:tabLst>
                <a:tab pos="354965" algn="l"/>
                <a:tab pos="355600" algn="l"/>
              </a:tabLst>
            </a:pPr>
            <a:r>
              <a:rPr sz="3000" spc="-5" dirty="0">
                <a:latin typeface="Arial MT"/>
                <a:cs typeface="Arial MT"/>
              </a:rPr>
              <a:t>The PDF of (bipolar) impulse noise is </a:t>
            </a:r>
            <a:r>
              <a:rPr sz="3000" spc="-10" dirty="0">
                <a:latin typeface="Arial MT"/>
                <a:cs typeface="Arial MT"/>
              </a:rPr>
              <a:t>given </a:t>
            </a:r>
            <a:r>
              <a:rPr sz="3000" spc="-819" dirty="0">
                <a:latin typeface="Arial MT"/>
                <a:cs typeface="Arial MT"/>
              </a:rPr>
              <a:t> </a:t>
            </a:r>
            <a:r>
              <a:rPr sz="3000" spc="-10" dirty="0">
                <a:latin typeface="Arial MT"/>
                <a:cs typeface="Arial MT"/>
              </a:rPr>
              <a:t>by</a:t>
            </a:r>
            <a:endParaRPr sz="3000">
              <a:latin typeface="Arial MT"/>
              <a:cs typeface="Arial MT"/>
            </a:endParaRPr>
          </a:p>
          <a:p>
            <a:pPr marL="4544695">
              <a:spcBef>
                <a:spcPts val="1005"/>
              </a:spcBef>
            </a:pPr>
            <a:r>
              <a:rPr sz="2450" i="1" spc="10" dirty="0">
                <a:latin typeface="Times New Roman"/>
                <a:cs typeface="Times New Roman"/>
              </a:rPr>
              <a:t>z</a:t>
            </a:r>
            <a:r>
              <a:rPr sz="2450" i="1" spc="75" dirty="0">
                <a:latin typeface="Times New Roman"/>
                <a:cs typeface="Times New Roman"/>
              </a:rPr>
              <a:t> </a:t>
            </a:r>
            <a:r>
              <a:rPr sz="2450" spc="15" dirty="0">
                <a:latin typeface="Symbol"/>
                <a:cs typeface="Symbol"/>
              </a:rPr>
              <a:t></a:t>
            </a:r>
            <a:r>
              <a:rPr sz="2450" dirty="0">
                <a:latin typeface="Times New Roman"/>
                <a:cs typeface="Times New Roman"/>
              </a:rPr>
              <a:t> </a:t>
            </a:r>
            <a:r>
              <a:rPr sz="2450" i="1" spc="15" dirty="0">
                <a:latin typeface="Times New Roman"/>
                <a:cs typeface="Times New Roman"/>
              </a:rPr>
              <a:t>a</a:t>
            </a:r>
            <a:endParaRPr sz="245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409730" y="4174223"/>
            <a:ext cx="181610" cy="4038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spcBef>
                <a:spcPts val="130"/>
              </a:spcBef>
            </a:pPr>
            <a:r>
              <a:rPr sz="2450" spc="10" dirty="0">
                <a:latin typeface="Symbol"/>
                <a:cs typeface="Symbol"/>
              </a:rPr>
              <a:t></a:t>
            </a:r>
            <a:endParaRPr sz="2450">
              <a:latin typeface="Symbol"/>
              <a:cs typeface="Symbo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409730" y="3662922"/>
            <a:ext cx="181610" cy="4038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spcBef>
                <a:spcPts val="130"/>
              </a:spcBef>
            </a:pPr>
            <a:r>
              <a:rPr sz="2450" spc="10" dirty="0">
                <a:latin typeface="Symbol"/>
                <a:cs typeface="Symbol"/>
              </a:rPr>
              <a:t></a:t>
            </a:r>
            <a:endParaRPr sz="2450">
              <a:latin typeface="Symbol"/>
              <a:cs typeface="Symbo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577128" y="3026670"/>
            <a:ext cx="1276985" cy="985519"/>
          </a:xfrm>
          <a:prstGeom prst="rect">
            <a:avLst/>
          </a:prstGeom>
        </p:spPr>
        <p:txBody>
          <a:bodyPr vert="horz" wrap="square" lIns="0" tIns="118110" rIns="0" bIns="0" rtlCol="0">
            <a:spAutoFit/>
          </a:bodyPr>
          <a:lstStyle/>
          <a:p>
            <a:pPr marL="21590">
              <a:spcBef>
                <a:spcPts val="930"/>
              </a:spcBef>
            </a:pPr>
            <a:r>
              <a:rPr sz="2450" i="1" spc="10" dirty="0">
                <a:latin typeface="Times New Roman"/>
                <a:cs typeface="Times New Roman"/>
              </a:rPr>
              <a:t>for</a:t>
            </a:r>
            <a:endParaRPr sz="2450">
              <a:latin typeface="Times New Roman"/>
              <a:cs typeface="Times New Roman"/>
            </a:endParaRPr>
          </a:p>
          <a:p>
            <a:pPr marL="12700">
              <a:spcBef>
                <a:spcPts val="840"/>
              </a:spcBef>
              <a:tabLst>
                <a:tab pos="645795" algn="l"/>
              </a:tabLst>
            </a:pPr>
            <a:r>
              <a:rPr sz="2450" i="1" spc="10" dirty="0">
                <a:latin typeface="Times New Roman"/>
                <a:cs typeface="Times New Roman"/>
              </a:rPr>
              <a:t>for	z</a:t>
            </a:r>
            <a:r>
              <a:rPr sz="2450" i="1" spc="60" dirty="0">
                <a:latin typeface="Times New Roman"/>
                <a:cs typeface="Times New Roman"/>
              </a:rPr>
              <a:t> </a:t>
            </a:r>
            <a:r>
              <a:rPr sz="2450" spc="15" dirty="0">
                <a:latin typeface="Symbol"/>
                <a:cs typeface="Symbol"/>
              </a:rPr>
              <a:t></a:t>
            </a:r>
            <a:r>
              <a:rPr sz="2450" spc="-85" dirty="0">
                <a:latin typeface="Times New Roman"/>
                <a:cs typeface="Times New Roman"/>
              </a:rPr>
              <a:t> </a:t>
            </a:r>
            <a:r>
              <a:rPr sz="2450" i="1" spc="15" dirty="0">
                <a:latin typeface="Times New Roman"/>
                <a:cs typeface="Times New Roman"/>
              </a:rPr>
              <a:t>b</a:t>
            </a:r>
            <a:endParaRPr sz="245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384330" y="3128753"/>
            <a:ext cx="485140" cy="4038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100">
              <a:spcBef>
                <a:spcPts val="130"/>
              </a:spcBef>
            </a:pPr>
            <a:r>
              <a:rPr sz="3675" spc="-112" baseline="-4535" dirty="0">
                <a:latin typeface="Symbol"/>
                <a:cs typeface="Symbol"/>
              </a:rPr>
              <a:t></a:t>
            </a:r>
            <a:r>
              <a:rPr sz="2450" i="1" spc="-75" dirty="0">
                <a:latin typeface="Times New Roman"/>
                <a:cs typeface="Times New Roman"/>
              </a:rPr>
              <a:t>P</a:t>
            </a:r>
            <a:r>
              <a:rPr sz="2175" i="1" spc="-112" baseline="-22988" dirty="0">
                <a:latin typeface="Times New Roman"/>
                <a:cs typeface="Times New Roman"/>
              </a:rPr>
              <a:t>a</a:t>
            </a:r>
            <a:endParaRPr sz="2175" baseline="-22988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378252" y="4088864"/>
            <a:ext cx="1250315" cy="4038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spcBef>
                <a:spcPts val="130"/>
              </a:spcBef>
            </a:pPr>
            <a:r>
              <a:rPr sz="2450" i="1" spc="10" dirty="0">
                <a:latin typeface="Times New Roman"/>
                <a:cs typeface="Times New Roman"/>
              </a:rPr>
              <a:t>otherwise</a:t>
            </a:r>
            <a:endParaRPr sz="245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720627" y="3818541"/>
            <a:ext cx="117475" cy="23532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1450" i="1" spc="-5" dirty="0">
                <a:latin typeface="Times New Roman"/>
                <a:cs typeface="Times New Roman"/>
              </a:rPr>
              <a:t>b</a:t>
            </a:r>
            <a:endParaRPr sz="145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384331" y="3964669"/>
            <a:ext cx="385445" cy="4038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100">
              <a:spcBef>
                <a:spcPts val="130"/>
              </a:spcBef>
            </a:pPr>
            <a:r>
              <a:rPr sz="2450" spc="-5" dirty="0">
                <a:latin typeface="Symbol"/>
                <a:cs typeface="Symbol"/>
              </a:rPr>
              <a:t></a:t>
            </a:r>
            <a:r>
              <a:rPr sz="3675" spc="-7" baseline="-22675" dirty="0">
                <a:latin typeface="Times New Roman"/>
                <a:cs typeface="Times New Roman"/>
              </a:rPr>
              <a:t>0</a:t>
            </a:r>
            <a:endParaRPr sz="3675" baseline="-22675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512601" y="3608809"/>
            <a:ext cx="1306830" cy="4038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100">
              <a:spcBef>
                <a:spcPts val="130"/>
              </a:spcBef>
            </a:pPr>
            <a:r>
              <a:rPr sz="2450" i="1" spc="95" dirty="0">
                <a:latin typeface="Times New Roman"/>
                <a:cs typeface="Times New Roman"/>
              </a:rPr>
              <a:t>p</a:t>
            </a:r>
            <a:r>
              <a:rPr sz="2450" spc="95" dirty="0">
                <a:latin typeface="Times New Roman"/>
                <a:cs typeface="Times New Roman"/>
              </a:rPr>
              <a:t>(</a:t>
            </a:r>
            <a:r>
              <a:rPr sz="2450" i="1" spc="95" dirty="0">
                <a:latin typeface="Times New Roman"/>
                <a:cs typeface="Times New Roman"/>
              </a:rPr>
              <a:t>z</a:t>
            </a:r>
            <a:r>
              <a:rPr sz="2450" spc="95" dirty="0">
                <a:latin typeface="Times New Roman"/>
                <a:cs typeface="Times New Roman"/>
              </a:rPr>
              <a:t>)</a:t>
            </a:r>
            <a:r>
              <a:rPr sz="2450" spc="-10" dirty="0">
                <a:latin typeface="Times New Roman"/>
                <a:cs typeface="Times New Roman"/>
              </a:rPr>
              <a:t> </a:t>
            </a:r>
            <a:r>
              <a:rPr sz="2450" spc="15" dirty="0">
                <a:latin typeface="Symbol"/>
                <a:cs typeface="Symbol"/>
              </a:rPr>
              <a:t></a:t>
            </a:r>
            <a:r>
              <a:rPr sz="2450" spc="5" dirty="0">
                <a:latin typeface="Times New Roman"/>
                <a:cs typeface="Times New Roman"/>
              </a:rPr>
              <a:t> </a:t>
            </a:r>
            <a:r>
              <a:rPr sz="3675" spc="82" baseline="32879" dirty="0">
                <a:latin typeface="Symbol"/>
                <a:cs typeface="Symbol"/>
              </a:rPr>
              <a:t></a:t>
            </a:r>
            <a:r>
              <a:rPr sz="2450" i="1" spc="55" dirty="0">
                <a:latin typeface="Times New Roman"/>
                <a:cs typeface="Times New Roman"/>
              </a:rPr>
              <a:t>P</a:t>
            </a:r>
            <a:endParaRPr sz="2450">
              <a:latin typeface="Times New Roman"/>
              <a:cs typeface="Times New Roman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6CE0D0F0-FD47-DFBD-05DC-D7F1149D619B}"/>
              </a:ext>
            </a:extLst>
          </p:cNvPr>
          <p:cNvSpPr txBox="1"/>
          <p:nvPr/>
        </p:nvSpPr>
        <p:spPr>
          <a:xfrm>
            <a:off x="108242" y="166900"/>
            <a:ext cx="128016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60045" marR="26670" indent="-347980">
              <a:spcBef>
                <a:spcPts val="630"/>
              </a:spcBef>
              <a:buClr>
                <a:srgbClr val="659A9A"/>
              </a:buClr>
              <a:buSzPct val="69230"/>
              <a:buFont typeface="Wingdings"/>
              <a:buChar char=""/>
              <a:tabLst>
                <a:tab pos="360045" algn="l"/>
                <a:tab pos="360680" algn="l"/>
              </a:tabLst>
            </a:pPr>
            <a:r>
              <a:rPr lang="en-GB" sz="4000" spc="-5" dirty="0">
                <a:solidFill>
                  <a:srgbClr val="0000FF"/>
                </a:solidFill>
                <a:latin typeface="Arial MT"/>
                <a:cs typeface="Arial MT"/>
              </a:rPr>
              <a:t>Some</a:t>
            </a:r>
            <a:r>
              <a:rPr lang="en-GB" sz="4000" spc="5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lang="en-GB" sz="4000" spc="-5" dirty="0">
                <a:solidFill>
                  <a:srgbClr val="0000FF"/>
                </a:solidFill>
                <a:latin typeface="Arial MT"/>
                <a:cs typeface="Arial MT"/>
              </a:rPr>
              <a:t>Important</a:t>
            </a:r>
            <a:r>
              <a:rPr lang="en-GB" sz="4000" spc="10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lang="en-GB" sz="4000" spc="-5" dirty="0">
                <a:solidFill>
                  <a:srgbClr val="0000FF"/>
                </a:solidFill>
                <a:latin typeface="Arial MT"/>
                <a:cs typeface="Arial MT"/>
              </a:rPr>
              <a:t>Noise</a:t>
            </a:r>
            <a:r>
              <a:rPr lang="en-GB" sz="4000" spc="10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lang="en-GB" sz="4000" spc="-5" dirty="0">
                <a:solidFill>
                  <a:srgbClr val="0000FF"/>
                </a:solidFill>
                <a:latin typeface="Arial MT"/>
                <a:cs typeface="Arial MT"/>
              </a:rPr>
              <a:t>Probability</a:t>
            </a:r>
            <a:r>
              <a:rPr lang="en-GB" sz="4000" spc="10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lang="en-GB" sz="4000" spc="-5" dirty="0">
                <a:solidFill>
                  <a:srgbClr val="0000FF"/>
                </a:solidFill>
                <a:latin typeface="Arial MT"/>
                <a:cs typeface="Arial MT"/>
              </a:rPr>
              <a:t>Density </a:t>
            </a:r>
            <a:r>
              <a:rPr lang="en-GB" sz="4000" spc="-710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lang="en-GB" sz="4000" spc="-5" dirty="0">
                <a:solidFill>
                  <a:srgbClr val="0000FF"/>
                </a:solidFill>
                <a:latin typeface="Arial MT"/>
                <a:cs typeface="Arial MT"/>
              </a:rPr>
              <a:t>Functions</a:t>
            </a:r>
            <a:endParaRPr lang="en-GB" sz="4000" dirty="0">
              <a:latin typeface="Arial MT"/>
              <a:cs typeface="Arial MT"/>
            </a:endParaRP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pPr/>
              <a:t>16</a:t>
            </a:fld>
            <a:endParaRPr lang="en-IN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988469" y="692317"/>
            <a:ext cx="9090025" cy="6858000"/>
            <a:chOff x="829404" y="348995"/>
            <a:chExt cx="909002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9404" y="348995"/>
              <a:ext cx="4674401" cy="685799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486279" y="6170675"/>
              <a:ext cx="4432554" cy="1036320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B062C3F6-2EC1-CABC-19AA-7669A30D8411}"/>
              </a:ext>
            </a:extLst>
          </p:cNvPr>
          <p:cNvSpPr txBox="1"/>
          <p:nvPr/>
        </p:nvSpPr>
        <p:spPr>
          <a:xfrm>
            <a:off x="108242" y="166900"/>
            <a:ext cx="128016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60045" marR="26670" indent="-347980">
              <a:spcBef>
                <a:spcPts val="630"/>
              </a:spcBef>
              <a:buClr>
                <a:srgbClr val="659A9A"/>
              </a:buClr>
              <a:buSzPct val="69230"/>
              <a:buFont typeface="Wingdings"/>
              <a:buChar char=""/>
              <a:tabLst>
                <a:tab pos="360045" algn="l"/>
                <a:tab pos="360680" algn="l"/>
              </a:tabLst>
            </a:pPr>
            <a:r>
              <a:rPr lang="en-GB" sz="4000" spc="-5" dirty="0">
                <a:solidFill>
                  <a:srgbClr val="0000FF"/>
                </a:solidFill>
                <a:latin typeface="Arial MT"/>
                <a:cs typeface="Arial MT"/>
              </a:rPr>
              <a:t>Some</a:t>
            </a:r>
            <a:r>
              <a:rPr lang="en-GB" sz="4000" spc="5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lang="en-GB" sz="4000" spc="-5" dirty="0">
                <a:solidFill>
                  <a:srgbClr val="0000FF"/>
                </a:solidFill>
                <a:latin typeface="Arial MT"/>
                <a:cs typeface="Arial MT"/>
              </a:rPr>
              <a:t>Important</a:t>
            </a:r>
            <a:r>
              <a:rPr lang="en-GB" sz="4000" spc="10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lang="en-GB" sz="4000" spc="-5" dirty="0">
                <a:solidFill>
                  <a:srgbClr val="0000FF"/>
                </a:solidFill>
                <a:latin typeface="Arial MT"/>
                <a:cs typeface="Arial MT"/>
              </a:rPr>
              <a:t>Noise</a:t>
            </a:r>
            <a:r>
              <a:rPr lang="en-GB" sz="4000" spc="10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lang="en-GB" sz="4000" spc="-5" dirty="0">
                <a:solidFill>
                  <a:srgbClr val="0000FF"/>
                </a:solidFill>
                <a:latin typeface="Arial MT"/>
                <a:cs typeface="Arial MT"/>
              </a:rPr>
              <a:t>Probability</a:t>
            </a:r>
            <a:r>
              <a:rPr lang="en-GB" sz="4000" spc="10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lang="en-GB" sz="4000" spc="-5" dirty="0">
                <a:solidFill>
                  <a:srgbClr val="0000FF"/>
                </a:solidFill>
                <a:latin typeface="Arial MT"/>
                <a:cs typeface="Arial MT"/>
              </a:rPr>
              <a:t>Density </a:t>
            </a:r>
            <a:r>
              <a:rPr lang="en-GB" sz="4000" spc="-710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lang="en-GB" sz="4000" spc="-5" dirty="0">
                <a:solidFill>
                  <a:srgbClr val="0000FF"/>
                </a:solidFill>
                <a:latin typeface="Arial MT"/>
                <a:cs typeface="Arial MT"/>
              </a:rPr>
              <a:t>Functions</a:t>
            </a:r>
            <a:endParaRPr lang="en-GB" sz="4000" dirty="0">
              <a:latin typeface="Arial MT"/>
              <a:cs typeface="Arial M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pPr/>
              <a:t>17</a:t>
            </a:fld>
            <a:endParaRPr lang="en-IN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113296" y="501395"/>
            <a:ext cx="0" cy="1524000"/>
          </a:xfrm>
          <a:custGeom>
            <a:avLst/>
            <a:gdLst/>
            <a:ahLst/>
            <a:cxnLst/>
            <a:rect l="l" t="t" r="r" b="b"/>
            <a:pathLst>
              <a:path h="1524000">
                <a:moveTo>
                  <a:pt x="0" y="0"/>
                </a:moveTo>
                <a:lnTo>
                  <a:pt x="0" y="152400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303796" y="501395"/>
            <a:ext cx="120396" cy="120396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472211" y="501395"/>
            <a:ext cx="118859" cy="120396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640612" y="501395"/>
            <a:ext cx="118872" cy="120396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303796" y="669799"/>
            <a:ext cx="120396" cy="118871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472211" y="669799"/>
            <a:ext cx="118859" cy="118871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0640612" y="669799"/>
            <a:ext cx="118872" cy="118871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0808239" y="669799"/>
            <a:ext cx="119646" cy="118871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303796" y="838201"/>
            <a:ext cx="120396" cy="118871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472211" y="838201"/>
            <a:ext cx="118859" cy="118871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0640612" y="838201"/>
            <a:ext cx="118872" cy="118871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0975117" y="838201"/>
            <a:ext cx="121170" cy="118871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0808239" y="838201"/>
            <a:ext cx="119646" cy="118871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0303796" y="1004316"/>
            <a:ext cx="120396" cy="121158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0472211" y="1004316"/>
            <a:ext cx="118859" cy="121158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0640612" y="1004316"/>
            <a:ext cx="118872" cy="121158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0808239" y="1004316"/>
            <a:ext cx="119646" cy="121158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10303796" y="1172718"/>
            <a:ext cx="120396" cy="121157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10472211" y="1172718"/>
            <a:ext cx="118859" cy="121157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10640612" y="1172718"/>
            <a:ext cx="118872" cy="121157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10808239" y="1172718"/>
            <a:ext cx="119646" cy="121157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10975117" y="1172718"/>
            <a:ext cx="121170" cy="121157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10303796" y="1341120"/>
            <a:ext cx="120396" cy="118871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10472211" y="1341120"/>
            <a:ext cx="118859" cy="118871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10640612" y="1341120"/>
            <a:ext cx="118872" cy="118871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10808239" y="1341120"/>
            <a:ext cx="119646" cy="118871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10303796" y="1509523"/>
            <a:ext cx="120396" cy="118871"/>
          </a:xfrm>
          <a:prstGeom prst="rect">
            <a:avLst/>
          </a:prstGeom>
        </p:spPr>
      </p:pic>
      <p:pic>
        <p:nvPicPr>
          <p:cNvPr id="29" name="object 29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10472211" y="1509523"/>
            <a:ext cx="118859" cy="118871"/>
          </a:xfrm>
          <a:prstGeom prst="rect">
            <a:avLst/>
          </a:prstGeom>
        </p:spPr>
      </p:pic>
      <p:pic>
        <p:nvPicPr>
          <p:cNvPr id="30" name="object 30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10640612" y="1509523"/>
            <a:ext cx="118872" cy="118871"/>
          </a:xfrm>
          <a:prstGeom prst="rect">
            <a:avLst/>
          </a:prstGeom>
        </p:spPr>
      </p:pic>
      <p:pic>
        <p:nvPicPr>
          <p:cNvPr id="31" name="object 31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10472211" y="1676401"/>
            <a:ext cx="118859" cy="120395"/>
          </a:xfrm>
          <a:prstGeom prst="rect">
            <a:avLst/>
          </a:prstGeom>
        </p:spPr>
      </p:pic>
      <p:pic>
        <p:nvPicPr>
          <p:cNvPr id="32" name="object 32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10808239" y="1509523"/>
            <a:ext cx="119646" cy="118871"/>
          </a:xfrm>
          <a:prstGeom prst="rect">
            <a:avLst/>
          </a:prstGeom>
        </p:spPr>
      </p:pic>
      <p:pic>
        <p:nvPicPr>
          <p:cNvPr id="33" name="object 33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10808239" y="1676401"/>
            <a:ext cx="119646" cy="120395"/>
          </a:xfrm>
          <a:prstGeom prst="rect">
            <a:avLst/>
          </a:prstGeom>
        </p:spPr>
      </p:pic>
      <p:pic>
        <p:nvPicPr>
          <p:cNvPr id="34" name="object 34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5122069" y="1004316"/>
            <a:ext cx="8209025" cy="6207853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="" xmlns:a16="http://schemas.microsoft.com/office/drawing/2014/main" id="{FCE10E8C-F2C6-746A-3581-43D4B08743D1}"/>
              </a:ext>
            </a:extLst>
          </p:cNvPr>
          <p:cNvSpPr txBox="1"/>
          <p:nvPr/>
        </p:nvSpPr>
        <p:spPr>
          <a:xfrm>
            <a:off x="108242" y="166900"/>
            <a:ext cx="128016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60045" marR="26670" indent="-347980">
              <a:spcBef>
                <a:spcPts val="630"/>
              </a:spcBef>
              <a:buClr>
                <a:srgbClr val="659A9A"/>
              </a:buClr>
              <a:buSzPct val="69230"/>
              <a:buFont typeface="Wingdings"/>
              <a:buChar char=""/>
              <a:tabLst>
                <a:tab pos="360045" algn="l"/>
                <a:tab pos="360680" algn="l"/>
              </a:tabLst>
            </a:pPr>
            <a:r>
              <a:rPr lang="en-GB" sz="4000" spc="-5" dirty="0">
                <a:solidFill>
                  <a:srgbClr val="0000FF"/>
                </a:solidFill>
                <a:latin typeface="Arial MT"/>
                <a:cs typeface="Arial MT"/>
              </a:rPr>
              <a:t>Some</a:t>
            </a:r>
            <a:r>
              <a:rPr lang="en-GB" sz="4000" spc="5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lang="en-GB" sz="4000" spc="-5" dirty="0">
                <a:solidFill>
                  <a:srgbClr val="0000FF"/>
                </a:solidFill>
                <a:latin typeface="Arial MT"/>
                <a:cs typeface="Arial MT"/>
              </a:rPr>
              <a:t>Important</a:t>
            </a:r>
            <a:r>
              <a:rPr lang="en-GB" sz="4000" spc="10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lang="en-GB" sz="4000" spc="-5" dirty="0">
                <a:solidFill>
                  <a:srgbClr val="0000FF"/>
                </a:solidFill>
                <a:latin typeface="Arial MT"/>
                <a:cs typeface="Arial MT"/>
              </a:rPr>
              <a:t>Noise</a:t>
            </a:r>
            <a:r>
              <a:rPr lang="en-GB" sz="4000" spc="10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lang="en-GB" sz="4000" spc="-5" dirty="0">
                <a:solidFill>
                  <a:srgbClr val="0000FF"/>
                </a:solidFill>
                <a:latin typeface="Arial MT"/>
                <a:cs typeface="Arial MT"/>
              </a:rPr>
              <a:t>Probability</a:t>
            </a:r>
            <a:r>
              <a:rPr lang="en-GB" sz="4000" spc="10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lang="en-GB" sz="4000" spc="-5" dirty="0">
                <a:solidFill>
                  <a:srgbClr val="0000FF"/>
                </a:solidFill>
                <a:latin typeface="Arial MT"/>
                <a:cs typeface="Arial MT"/>
              </a:rPr>
              <a:t>Density </a:t>
            </a:r>
            <a:r>
              <a:rPr lang="en-GB" sz="4000" spc="-710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lang="en-GB" sz="4000" spc="-5" dirty="0">
                <a:solidFill>
                  <a:srgbClr val="0000FF"/>
                </a:solidFill>
                <a:latin typeface="Arial MT"/>
                <a:cs typeface="Arial MT"/>
              </a:rPr>
              <a:t>Functions</a:t>
            </a:r>
            <a:endParaRPr lang="en-GB" sz="4000" dirty="0">
              <a:latin typeface="Arial MT"/>
              <a:cs typeface="Arial MT"/>
            </a:endParaRPr>
          </a:p>
        </p:txBody>
      </p:sp>
      <p:pic>
        <p:nvPicPr>
          <p:cNvPr id="36" name="Picture 35">
            <a:extLst>
              <a:ext uri="{FF2B5EF4-FFF2-40B4-BE49-F238E27FC236}">
                <a16:creationId xmlns="" xmlns:a16="http://schemas.microsoft.com/office/drawing/2014/main" id="{6F22CD28-384C-34C2-B625-ADA64AC34A69}"/>
              </a:ext>
            </a:extLst>
          </p:cNvPr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108243" y="1263395"/>
            <a:ext cx="4796658" cy="2670430"/>
          </a:xfrm>
          <a:prstGeom prst="rect">
            <a:avLst/>
          </a:prstGeom>
        </p:spPr>
      </p:pic>
      <p:sp>
        <p:nvSpPr>
          <p:cNvPr id="37" name="Slide Number Placeholder 3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pPr/>
              <a:t>18</a:t>
            </a:fld>
            <a:endParaRPr lang="en-IN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113296" y="501395"/>
            <a:ext cx="0" cy="1524000"/>
          </a:xfrm>
          <a:custGeom>
            <a:avLst/>
            <a:gdLst/>
            <a:ahLst/>
            <a:cxnLst/>
            <a:rect l="l" t="t" r="r" b="b"/>
            <a:pathLst>
              <a:path h="1524000">
                <a:moveTo>
                  <a:pt x="0" y="0"/>
                </a:moveTo>
                <a:lnTo>
                  <a:pt x="0" y="152400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303796" y="501395"/>
            <a:ext cx="120396" cy="120396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472211" y="501395"/>
            <a:ext cx="118859" cy="120396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640612" y="501395"/>
            <a:ext cx="118872" cy="120396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303796" y="669799"/>
            <a:ext cx="120396" cy="118871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472211" y="669799"/>
            <a:ext cx="118859" cy="118871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0640612" y="669799"/>
            <a:ext cx="118872" cy="118871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0808239" y="669799"/>
            <a:ext cx="119646" cy="118871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303796" y="838201"/>
            <a:ext cx="120396" cy="118871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472211" y="838201"/>
            <a:ext cx="118859" cy="118871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0640612" y="838201"/>
            <a:ext cx="118872" cy="118871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0808239" y="838201"/>
            <a:ext cx="119646" cy="118871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0975117" y="838201"/>
            <a:ext cx="121170" cy="118871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0303796" y="1004316"/>
            <a:ext cx="120396" cy="121158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0472211" y="1004316"/>
            <a:ext cx="118859" cy="121158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0640612" y="1004316"/>
            <a:ext cx="118872" cy="121158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0808239" y="1004316"/>
            <a:ext cx="119646" cy="121158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10303796" y="1172718"/>
            <a:ext cx="120396" cy="121157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10472211" y="1172718"/>
            <a:ext cx="118859" cy="121157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10640612" y="1172718"/>
            <a:ext cx="118872" cy="121157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10808239" y="1172718"/>
            <a:ext cx="119646" cy="121157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10975117" y="1172718"/>
            <a:ext cx="121170" cy="121157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10303796" y="1341120"/>
            <a:ext cx="120396" cy="118871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10472211" y="1341120"/>
            <a:ext cx="118859" cy="118871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10808239" y="1341120"/>
            <a:ext cx="119646" cy="118871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10640612" y="1341120"/>
            <a:ext cx="118872" cy="118871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10303796" y="1509523"/>
            <a:ext cx="120396" cy="118871"/>
          </a:xfrm>
          <a:prstGeom prst="rect">
            <a:avLst/>
          </a:prstGeom>
        </p:spPr>
      </p:pic>
      <p:pic>
        <p:nvPicPr>
          <p:cNvPr id="29" name="object 29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10472211" y="1509523"/>
            <a:ext cx="118859" cy="118871"/>
          </a:xfrm>
          <a:prstGeom prst="rect">
            <a:avLst/>
          </a:prstGeom>
        </p:spPr>
      </p:pic>
      <p:pic>
        <p:nvPicPr>
          <p:cNvPr id="30" name="object 30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10640612" y="1509523"/>
            <a:ext cx="118872" cy="118871"/>
          </a:xfrm>
          <a:prstGeom prst="rect">
            <a:avLst/>
          </a:prstGeom>
        </p:spPr>
      </p:pic>
      <p:pic>
        <p:nvPicPr>
          <p:cNvPr id="31" name="object 31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10472211" y="1676401"/>
            <a:ext cx="118859" cy="120395"/>
          </a:xfrm>
          <a:prstGeom prst="rect">
            <a:avLst/>
          </a:prstGeom>
        </p:spPr>
      </p:pic>
      <p:pic>
        <p:nvPicPr>
          <p:cNvPr id="32" name="object 32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10808239" y="1509523"/>
            <a:ext cx="119646" cy="118871"/>
          </a:xfrm>
          <a:prstGeom prst="rect">
            <a:avLst/>
          </a:prstGeom>
        </p:spPr>
      </p:pic>
      <p:grpSp>
        <p:nvGrpSpPr>
          <p:cNvPr id="33" name="object 33"/>
          <p:cNvGrpSpPr/>
          <p:nvPr/>
        </p:nvGrpSpPr>
        <p:grpSpPr>
          <a:xfrm>
            <a:off x="2628176" y="348995"/>
            <a:ext cx="8300084" cy="6858000"/>
            <a:chOff x="1252607" y="348995"/>
            <a:chExt cx="8300084" cy="6858000"/>
          </a:xfrm>
        </p:grpSpPr>
        <p:pic>
          <p:nvPicPr>
            <p:cNvPr id="34" name="object 34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9432670" y="1676399"/>
              <a:ext cx="119646" cy="120395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252607" y="348995"/>
              <a:ext cx="8237219" cy="6858000"/>
            </a:xfrm>
            <a:prstGeom prst="rect">
              <a:avLst/>
            </a:prstGeom>
          </p:spPr>
        </p:pic>
      </p:grpSp>
      <p:sp>
        <p:nvSpPr>
          <p:cNvPr id="36" name="Slide Number Placeholder 3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pPr/>
              <a:t>19</a:t>
            </a:fld>
            <a:endParaRPr lang="en-IN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6269" y="504825"/>
            <a:ext cx="11963400" cy="583236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marR="5080" indent="-342900" algn="just">
              <a:spcBef>
                <a:spcPts val="100"/>
              </a:spcBef>
              <a:buClr>
                <a:srgbClr val="330065"/>
              </a:buClr>
              <a:buSzPct val="70000"/>
              <a:buFont typeface="Wingdings"/>
              <a:buChar char=""/>
              <a:tabLst>
                <a:tab pos="354965" algn="l"/>
                <a:tab pos="355600" algn="l"/>
              </a:tabLst>
            </a:pPr>
            <a:endParaRPr lang="en-GB" sz="3000" spc="-5" dirty="0">
              <a:latin typeface="Arial MT"/>
              <a:cs typeface="Arial MT"/>
            </a:endParaRPr>
          </a:p>
          <a:p>
            <a:pPr marL="354965" marR="5080" indent="-342900" algn="just">
              <a:spcBef>
                <a:spcPts val="100"/>
              </a:spcBef>
              <a:buClr>
                <a:srgbClr val="330065"/>
              </a:buClr>
              <a:buSzPct val="70000"/>
              <a:buFont typeface="Wingdings"/>
              <a:buChar char=""/>
              <a:tabLst>
                <a:tab pos="354965" algn="l"/>
                <a:tab pos="355600" algn="l"/>
              </a:tabLst>
            </a:pPr>
            <a:r>
              <a:rPr lang="en-GB" sz="3200" dirty="0"/>
              <a:t>As in image enhancement the goal of restoration is to improve an image for further processing. </a:t>
            </a:r>
          </a:p>
          <a:p>
            <a:pPr marL="354965" marR="5080" indent="-342900" algn="just">
              <a:spcBef>
                <a:spcPts val="100"/>
              </a:spcBef>
              <a:buClr>
                <a:srgbClr val="330065"/>
              </a:buClr>
              <a:buSzPct val="70000"/>
              <a:buFont typeface="Wingdings"/>
              <a:buChar char=""/>
              <a:tabLst>
                <a:tab pos="354965" algn="l"/>
                <a:tab pos="355600" algn="l"/>
              </a:tabLst>
            </a:pPr>
            <a:r>
              <a:rPr lang="en-GB" sz="3200" dirty="0"/>
              <a:t>In contrast to image enhancement that was subjective and largely based on heuristics, restoration attempts to reconstruct or recover an image that has been distorted by a known degradation phenomenon. </a:t>
            </a:r>
          </a:p>
          <a:p>
            <a:pPr marL="354965" marR="5080" indent="-342900" algn="just">
              <a:spcBef>
                <a:spcPts val="100"/>
              </a:spcBef>
              <a:buClr>
                <a:srgbClr val="330065"/>
              </a:buClr>
              <a:buSzPct val="70000"/>
              <a:buFont typeface="Wingdings"/>
              <a:buChar char=""/>
              <a:tabLst>
                <a:tab pos="354965" algn="l"/>
                <a:tab pos="355600" algn="l"/>
              </a:tabLst>
            </a:pPr>
            <a:r>
              <a:rPr lang="en-GB" sz="3200" dirty="0"/>
              <a:t>Restoration techniques thus try to model the degradation process and apply the inverse process in order to reconstruct the original image.</a:t>
            </a:r>
            <a:endParaRPr lang="en-IN" sz="3000" spc="-5" dirty="0">
              <a:latin typeface="Arial MT"/>
              <a:cs typeface="Arial MT"/>
            </a:endParaRPr>
          </a:p>
          <a:p>
            <a:pPr marL="354965" marR="5080" indent="-342900" algn="just">
              <a:spcBef>
                <a:spcPts val="100"/>
              </a:spcBef>
              <a:buClr>
                <a:srgbClr val="330065"/>
              </a:buClr>
              <a:buSzPct val="70000"/>
              <a:buFont typeface="Wingdings"/>
              <a:buChar char=""/>
              <a:tabLst>
                <a:tab pos="354965" algn="l"/>
                <a:tab pos="355600" algn="l"/>
              </a:tabLst>
            </a:pPr>
            <a:endParaRPr lang="en-IN" sz="3000" spc="-5" dirty="0">
              <a:latin typeface="Arial MT"/>
              <a:cs typeface="Arial MT"/>
            </a:endParaRPr>
          </a:p>
          <a:p>
            <a:pPr marL="354965" marR="5080" indent="-342900" algn="just">
              <a:spcBef>
                <a:spcPts val="100"/>
              </a:spcBef>
              <a:buClr>
                <a:srgbClr val="330065"/>
              </a:buClr>
              <a:buSzPct val="70000"/>
              <a:buFont typeface="Wingdings"/>
              <a:buChar char=""/>
              <a:tabLst>
                <a:tab pos="354965" algn="l"/>
                <a:tab pos="355600" algn="l"/>
              </a:tabLst>
            </a:pPr>
            <a:r>
              <a:rPr sz="3000" spc="-5" dirty="0">
                <a:latin typeface="Arial MT"/>
                <a:cs typeface="Arial MT"/>
              </a:rPr>
              <a:t>Restoration attempts to reconstruct </a:t>
            </a:r>
            <a:r>
              <a:rPr sz="3000" spc="-10" dirty="0">
                <a:latin typeface="Arial MT"/>
                <a:cs typeface="Arial MT"/>
              </a:rPr>
              <a:t>or </a:t>
            </a:r>
            <a:r>
              <a:rPr sz="3000" spc="-5" dirty="0">
                <a:latin typeface="Arial MT"/>
                <a:cs typeface="Arial MT"/>
              </a:rPr>
              <a:t> recover an image that has been degraded </a:t>
            </a:r>
            <a:r>
              <a:rPr sz="3000" spc="-10" dirty="0">
                <a:latin typeface="Arial MT"/>
                <a:cs typeface="Arial MT"/>
              </a:rPr>
              <a:t>by </a:t>
            </a:r>
            <a:r>
              <a:rPr sz="3000" spc="-819" dirty="0">
                <a:latin typeface="Arial MT"/>
                <a:cs typeface="Arial MT"/>
              </a:rPr>
              <a:t> </a:t>
            </a:r>
            <a:r>
              <a:rPr sz="3000" spc="-5" dirty="0">
                <a:latin typeface="Arial MT"/>
                <a:cs typeface="Arial MT"/>
              </a:rPr>
              <a:t>using a priori knowledge of the </a:t>
            </a:r>
            <a:r>
              <a:rPr sz="3000" spc="-10" dirty="0">
                <a:latin typeface="Arial MT"/>
                <a:cs typeface="Arial MT"/>
              </a:rPr>
              <a:t>degradation </a:t>
            </a:r>
            <a:r>
              <a:rPr sz="3000" spc="-5" dirty="0">
                <a:latin typeface="Arial MT"/>
                <a:cs typeface="Arial MT"/>
              </a:rPr>
              <a:t> </a:t>
            </a:r>
            <a:r>
              <a:rPr sz="3000" spc="-10" dirty="0">
                <a:latin typeface="Arial MT"/>
                <a:cs typeface="Arial MT"/>
              </a:rPr>
              <a:t>phenomenon.</a:t>
            </a:r>
            <a:endParaRPr sz="3000" dirty="0">
              <a:latin typeface="Arial MT"/>
              <a:cs typeface="Arial M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92849" y="0"/>
            <a:ext cx="30298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 smtClean="0"/>
              <a:t>Introduction: </a:t>
            </a:r>
            <a:endParaRPr lang="en-US" sz="4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pPr/>
              <a:t>2</a:t>
            </a:fld>
            <a:endParaRPr lang="en-IN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31528" y="2550363"/>
            <a:ext cx="6587490" cy="2327910"/>
          </a:xfrm>
          <a:prstGeom prst="rect">
            <a:avLst/>
          </a:prstGeom>
        </p:spPr>
        <p:txBody>
          <a:bodyPr vert="horz" wrap="square" lIns="0" tIns="92710" rIns="0" bIns="0" rtlCol="0">
            <a:spAutoFit/>
          </a:bodyPr>
          <a:lstStyle/>
          <a:p>
            <a:pPr marL="360045" indent="-347980">
              <a:spcBef>
                <a:spcPts val="730"/>
              </a:spcBef>
              <a:buClr>
                <a:srgbClr val="659A9A"/>
              </a:buClr>
              <a:buSzPct val="69230"/>
              <a:buFont typeface="Wingdings"/>
              <a:buChar char=""/>
              <a:tabLst>
                <a:tab pos="360045" algn="l"/>
                <a:tab pos="360680" algn="l"/>
              </a:tabLst>
            </a:pPr>
            <a:r>
              <a:rPr sz="2600" spc="-5" dirty="0">
                <a:latin typeface="Arial MT"/>
                <a:cs typeface="Arial MT"/>
              </a:rPr>
              <a:t>Spatial</a:t>
            </a:r>
            <a:r>
              <a:rPr sz="2600" spc="5" dirty="0">
                <a:latin typeface="Arial MT"/>
                <a:cs typeface="Arial MT"/>
              </a:rPr>
              <a:t> </a:t>
            </a:r>
            <a:r>
              <a:rPr sz="2600" spc="-5" dirty="0">
                <a:latin typeface="Arial MT"/>
                <a:cs typeface="Arial MT"/>
              </a:rPr>
              <a:t>and</a:t>
            </a:r>
            <a:r>
              <a:rPr sz="2600" spc="5" dirty="0">
                <a:latin typeface="Arial MT"/>
                <a:cs typeface="Arial MT"/>
              </a:rPr>
              <a:t> </a:t>
            </a:r>
            <a:r>
              <a:rPr sz="2600" spc="-5" dirty="0">
                <a:latin typeface="Arial MT"/>
                <a:cs typeface="Arial MT"/>
              </a:rPr>
              <a:t>Frequency</a:t>
            </a:r>
            <a:r>
              <a:rPr sz="2600" spc="10" dirty="0">
                <a:latin typeface="Arial MT"/>
                <a:cs typeface="Arial MT"/>
              </a:rPr>
              <a:t> </a:t>
            </a:r>
            <a:r>
              <a:rPr sz="2600" spc="-5" dirty="0">
                <a:latin typeface="Arial MT"/>
                <a:cs typeface="Arial MT"/>
              </a:rPr>
              <a:t>Properties</a:t>
            </a:r>
            <a:r>
              <a:rPr sz="2600" spc="5" dirty="0">
                <a:latin typeface="Arial MT"/>
                <a:cs typeface="Arial MT"/>
              </a:rPr>
              <a:t> </a:t>
            </a:r>
            <a:r>
              <a:rPr sz="2600" spc="-5" dirty="0">
                <a:latin typeface="Arial MT"/>
                <a:cs typeface="Arial MT"/>
              </a:rPr>
              <a:t>of</a:t>
            </a:r>
            <a:r>
              <a:rPr sz="2600" spc="10" dirty="0">
                <a:latin typeface="Arial MT"/>
                <a:cs typeface="Arial MT"/>
              </a:rPr>
              <a:t> </a:t>
            </a:r>
            <a:r>
              <a:rPr sz="2600" spc="-5" dirty="0">
                <a:latin typeface="Arial MT"/>
                <a:cs typeface="Arial MT"/>
              </a:rPr>
              <a:t>Noise</a:t>
            </a:r>
            <a:endParaRPr sz="2600" dirty="0">
              <a:latin typeface="Arial MT"/>
              <a:cs typeface="Arial MT"/>
            </a:endParaRPr>
          </a:p>
          <a:p>
            <a:pPr marL="360045" marR="26670" indent="-347980">
              <a:spcBef>
                <a:spcPts val="630"/>
              </a:spcBef>
              <a:buClr>
                <a:srgbClr val="659A9A"/>
              </a:buClr>
              <a:buSzPct val="69230"/>
              <a:buFont typeface="Wingdings"/>
              <a:buChar char=""/>
              <a:tabLst>
                <a:tab pos="360045" algn="l"/>
                <a:tab pos="360680" algn="l"/>
              </a:tabLst>
            </a:pPr>
            <a:r>
              <a:rPr sz="2600" spc="-5" dirty="0">
                <a:latin typeface="Arial MT"/>
                <a:cs typeface="Arial MT"/>
              </a:rPr>
              <a:t>Some</a:t>
            </a:r>
            <a:r>
              <a:rPr sz="2600" spc="5" dirty="0">
                <a:latin typeface="Arial MT"/>
                <a:cs typeface="Arial MT"/>
              </a:rPr>
              <a:t> </a:t>
            </a:r>
            <a:r>
              <a:rPr sz="2600" spc="-5" dirty="0">
                <a:latin typeface="Arial MT"/>
                <a:cs typeface="Arial MT"/>
              </a:rPr>
              <a:t>Importany</a:t>
            </a:r>
            <a:r>
              <a:rPr sz="2600" spc="10" dirty="0">
                <a:latin typeface="Arial MT"/>
                <a:cs typeface="Arial MT"/>
              </a:rPr>
              <a:t> </a:t>
            </a:r>
            <a:r>
              <a:rPr sz="2600" spc="-5" dirty="0">
                <a:latin typeface="Arial MT"/>
                <a:cs typeface="Arial MT"/>
              </a:rPr>
              <a:t>Noise</a:t>
            </a:r>
            <a:r>
              <a:rPr sz="2600" spc="10" dirty="0">
                <a:latin typeface="Arial MT"/>
                <a:cs typeface="Arial MT"/>
              </a:rPr>
              <a:t> </a:t>
            </a:r>
            <a:r>
              <a:rPr sz="2600" spc="-5" dirty="0">
                <a:latin typeface="Arial MT"/>
                <a:cs typeface="Arial MT"/>
              </a:rPr>
              <a:t>Probability</a:t>
            </a:r>
            <a:r>
              <a:rPr sz="2600" spc="10" dirty="0">
                <a:latin typeface="Arial MT"/>
                <a:cs typeface="Arial MT"/>
              </a:rPr>
              <a:t> </a:t>
            </a:r>
            <a:r>
              <a:rPr sz="2600" spc="-5" dirty="0">
                <a:latin typeface="Arial MT"/>
                <a:cs typeface="Arial MT"/>
              </a:rPr>
              <a:t>Density </a:t>
            </a:r>
            <a:r>
              <a:rPr sz="2600" spc="-710" dirty="0">
                <a:latin typeface="Arial MT"/>
                <a:cs typeface="Arial MT"/>
              </a:rPr>
              <a:t> </a:t>
            </a:r>
            <a:r>
              <a:rPr sz="2600" spc="-5" dirty="0">
                <a:latin typeface="Arial MT"/>
                <a:cs typeface="Arial MT"/>
              </a:rPr>
              <a:t>Functions</a:t>
            </a:r>
            <a:endParaRPr sz="2600" dirty="0">
              <a:latin typeface="Arial MT"/>
              <a:cs typeface="Arial MT"/>
            </a:endParaRPr>
          </a:p>
          <a:p>
            <a:pPr marL="360045" indent="-347980">
              <a:spcBef>
                <a:spcPts val="635"/>
              </a:spcBef>
              <a:buClr>
                <a:srgbClr val="659A9A"/>
              </a:buClr>
              <a:buSzPct val="69230"/>
              <a:buFont typeface="Wingdings"/>
              <a:buChar char=""/>
              <a:tabLst>
                <a:tab pos="360045" algn="l"/>
                <a:tab pos="360680" algn="l"/>
              </a:tabLst>
            </a:pPr>
            <a:r>
              <a:rPr sz="2600" spc="-5" dirty="0">
                <a:solidFill>
                  <a:srgbClr val="0000FF"/>
                </a:solidFill>
                <a:latin typeface="Arial MT"/>
                <a:cs typeface="Arial MT"/>
              </a:rPr>
              <a:t>Periodic</a:t>
            </a:r>
            <a:r>
              <a:rPr sz="2600" spc="-25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2600" spc="-5" dirty="0">
                <a:solidFill>
                  <a:srgbClr val="0000FF"/>
                </a:solidFill>
                <a:latin typeface="Arial MT"/>
                <a:cs typeface="Arial MT"/>
              </a:rPr>
              <a:t>Noise</a:t>
            </a:r>
            <a:endParaRPr sz="2600" dirty="0">
              <a:latin typeface="Arial MT"/>
              <a:cs typeface="Arial MT"/>
            </a:endParaRPr>
          </a:p>
          <a:p>
            <a:pPr marL="360045" indent="-347980">
              <a:spcBef>
                <a:spcPts val="630"/>
              </a:spcBef>
              <a:buClr>
                <a:srgbClr val="659A9A"/>
              </a:buClr>
              <a:buSzPct val="69230"/>
              <a:buFont typeface="Wingdings"/>
              <a:buChar char=""/>
              <a:tabLst>
                <a:tab pos="360045" algn="l"/>
                <a:tab pos="360680" algn="l"/>
              </a:tabLst>
            </a:pPr>
            <a:r>
              <a:rPr sz="2600" spc="-5" dirty="0">
                <a:latin typeface="Arial MT"/>
                <a:cs typeface="Arial MT"/>
              </a:rPr>
              <a:t>Estimation</a:t>
            </a:r>
            <a:r>
              <a:rPr sz="2600" dirty="0">
                <a:latin typeface="Arial MT"/>
                <a:cs typeface="Arial MT"/>
              </a:rPr>
              <a:t> </a:t>
            </a:r>
            <a:r>
              <a:rPr sz="2600" spc="-5" dirty="0">
                <a:latin typeface="Arial MT"/>
                <a:cs typeface="Arial MT"/>
              </a:rPr>
              <a:t>of</a:t>
            </a:r>
            <a:r>
              <a:rPr sz="2600" dirty="0">
                <a:latin typeface="Arial MT"/>
                <a:cs typeface="Arial MT"/>
              </a:rPr>
              <a:t> </a:t>
            </a:r>
            <a:r>
              <a:rPr sz="2600" spc="-5" dirty="0">
                <a:latin typeface="Arial MT"/>
                <a:cs typeface="Arial MT"/>
              </a:rPr>
              <a:t>Noise</a:t>
            </a:r>
            <a:r>
              <a:rPr sz="2600" dirty="0">
                <a:latin typeface="Arial MT"/>
                <a:cs typeface="Arial MT"/>
              </a:rPr>
              <a:t> </a:t>
            </a:r>
            <a:r>
              <a:rPr sz="2600" spc="-5" dirty="0">
                <a:latin typeface="Arial MT"/>
                <a:cs typeface="Arial MT"/>
              </a:rPr>
              <a:t>Parameters</a:t>
            </a:r>
            <a:endParaRPr sz="2600" dirty="0">
              <a:latin typeface="Arial MT"/>
              <a:cs typeface="Arial MT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pPr/>
              <a:t>20</a:t>
            </a:fld>
            <a:endParaRPr lang="en-IN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1469" y="1343025"/>
            <a:ext cx="5638800" cy="437555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marR="280670" indent="-342900" algn="just">
              <a:spcBef>
                <a:spcPts val="100"/>
              </a:spcBef>
              <a:buClr>
                <a:srgbClr val="330065"/>
              </a:buClr>
              <a:buSzPct val="70000"/>
              <a:buFont typeface="Wingdings"/>
              <a:buChar char=""/>
              <a:tabLst>
                <a:tab pos="354965" algn="l"/>
                <a:tab pos="355600" algn="l"/>
              </a:tabLst>
            </a:pPr>
            <a:r>
              <a:rPr sz="3000" spc="-5" dirty="0">
                <a:latin typeface="Arial MT"/>
                <a:cs typeface="Arial MT"/>
              </a:rPr>
              <a:t>Periodic noise in an image irises </a:t>
            </a:r>
            <a:r>
              <a:rPr sz="3000" spc="-10" dirty="0">
                <a:latin typeface="Arial MT"/>
                <a:cs typeface="Arial MT"/>
              </a:rPr>
              <a:t>typically </a:t>
            </a:r>
            <a:r>
              <a:rPr sz="3000" spc="-819" dirty="0">
                <a:latin typeface="Arial MT"/>
                <a:cs typeface="Arial MT"/>
              </a:rPr>
              <a:t> </a:t>
            </a:r>
            <a:r>
              <a:rPr sz="3000" spc="-5" dirty="0">
                <a:latin typeface="Arial MT"/>
                <a:cs typeface="Arial MT"/>
              </a:rPr>
              <a:t>from </a:t>
            </a:r>
            <a:r>
              <a:rPr sz="3000" b="1" spc="-5" dirty="0">
                <a:latin typeface="Arial MT"/>
                <a:cs typeface="Arial MT"/>
              </a:rPr>
              <a:t>electrical or </a:t>
            </a:r>
            <a:r>
              <a:rPr sz="3000" b="1" spc="-10" dirty="0">
                <a:latin typeface="Arial MT"/>
                <a:cs typeface="Arial MT"/>
              </a:rPr>
              <a:t>electromechanical </a:t>
            </a:r>
            <a:r>
              <a:rPr sz="3000" b="1" spc="-5" dirty="0">
                <a:latin typeface="Arial MT"/>
                <a:cs typeface="Arial MT"/>
              </a:rPr>
              <a:t> interference</a:t>
            </a:r>
            <a:r>
              <a:rPr sz="3000" b="1" spc="-10" dirty="0">
                <a:latin typeface="Arial MT"/>
                <a:cs typeface="Arial MT"/>
              </a:rPr>
              <a:t> </a:t>
            </a:r>
            <a:r>
              <a:rPr sz="3000" spc="-5" dirty="0">
                <a:latin typeface="Arial MT"/>
                <a:cs typeface="Arial MT"/>
              </a:rPr>
              <a:t>during</a:t>
            </a:r>
            <a:r>
              <a:rPr sz="3000" spc="-10" dirty="0">
                <a:latin typeface="Arial MT"/>
                <a:cs typeface="Arial MT"/>
              </a:rPr>
              <a:t> </a:t>
            </a:r>
            <a:r>
              <a:rPr sz="3000" spc="-5" dirty="0">
                <a:latin typeface="Arial MT"/>
                <a:cs typeface="Arial MT"/>
              </a:rPr>
              <a:t>image</a:t>
            </a:r>
            <a:r>
              <a:rPr sz="3000" spc="-10" dirty="0">
                <a:latin typeface="Arial MT"/>
                <a:cs typeface="Arial MT"/>
              </a:rPr>
              <a:t> acquisition.</a:t>
            </a:r>
            <a:endParaRPr sz="3000" dirty="0">
              <a:latin typeface="Arial MT"/>
              <a:cs typeface="Arial MT"/>
            </a:endParaRPr>
          </a:p>
          <a:p>
            <a:pPr algn="just">
              <a:spcBef>
                <a:spcPts val="40"/>
              </a:spcBef>
              <a:buClr>
                <a:srgbClr val="330065"/>
              </a:buClr>
              <a:buFont typeface="Wingdings"/>
              <a:buChar char=""/>
            </a:pPr>
            <a:endParaRPr sz="4350" dirty="0">
              <a:latin typeface="Arial MT"/>
              <a:cs typeface="Arial MT"/>
            </a:endParaRPr>
          </a:p>
          <a:p>
            <a:pPr marL="355600" marR="5080" indent="-342900" algn="just">
              <a:buClr>
                <a:srgbClr val="330065"/>
              </a:buClr>
              <a:buSzPct val="70000"/>
              <a:buFont typeface="Wingdings"/>
              <a:buChar char=""/>
              <a:tabLst>
                <a:tab pos="354965" algn="l"/>
                <a:tab pos="355600" algn="l"/>
              </a:tabLst>
            </a:pPr>
            <a:r>
              <a:rPr sz="3000" spc="-5" dirty="0">
                <a:latin typeface="Arial MT"/>
                <a:cs typeface="Arial MT"/>
              </a:rPr>
              <a:t>Periodic noise can be reduced </a:t>
            </a:r>
            <a:r>
              <a:rPr sz="3000" spc="-10" dirty="0">
                <a:latin typeface="Arial MT"/>
                <a:cs typeface="Arial MT"/>
              </a:rPr>
              <a:t>significantly </a:t>
            </a:r>
            <a:r>
              <a:rPr sz="3000" spc="-819" dirty="0">
                <a:latin typeface="Arial MT"/>
                <a:cs typeface="Arial MT"/>
              </a:rPr>
              <a:t> </a:t>
            </a:r>
            <a:r>
              <a:rPr sz="3000" spc="-5" dirty="0">
                <a:latin typeface="Arial MT"/>
                <a:cs typeface="Arial MT"/>
              </a:rPr>
              <a:t>via</a:t>
            </a:r>
            <a:r>
              <a:rPr sz="3000" spc="-10" dirty="0">
                <a:latin typeface="Arial MT"/>
                <a:cs typeface="Arial MT"/>
              </a:rPr>
              <a:t> </a:t>
            </a:r>
            <a:r>
              <a:rPr sz="3000" spc="-5" dirty="0">
                <a:latin typeface="Arial MT"/>
                <a:cs typeface="Arial MT"/>
              </a:rPr>
              <a:t>frequency domain</a:t>
            </a:r>
            <a:r>
              <a:rPr sz="3000" spc="-10" dirty="0">
                <a:latin typeface="Arial MT"/>
                <a:cs typeface="Arial MT"/>
              </a:rPr>
              <a:t> filtering.</a:t>
            </a:r>
            <a:endParaRPr sz="3000" dirty="0">
              <a:latin typeface="Arial MT"/>
              <a:cs typeface="Arial M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6A549747-23D9-3FC8-AC17-08A057CFBE9E}"/>
              </a:ext>
            </a:extLst>
          </p:cNvPr>
          <p:cNvSpPr txBox="1"/>
          <p:nvPr/>
        </p:nvSpPr>
        <p:spPr>
          <a:xfrm>
            <a:off x="550069" y="428625"/>
            <a:ext cx="671963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60045" indent="-347980">
              <a:spcBef>
                <a:spcPts val="635"/>
              </a:spcBef>
              <a:buClr>
                <a:srgbClr val="659A9A"/>
              </a:buClr>
              <a:buSzPct val="69230"/>
              <a:buFont typeface="Wingdings"/>
              <a:buChar char=""/>
              <a:tabLst>
                <a:tab pos="360045" algn="l"/>
                <a:tab pos="360680" algn="l"/>
              </a:tabLst>
            </a:pPr>
            <a:r>
              <a:rPr lang="en-IN" sz="4000" spc="-5" dirty="0">
                <a:solidFill>
                  <a:srgbClr val="0000FF"/>
                </a:solidFill>
                <a:latin typeface="Arial MT"/>
                <a:cs typeface="Arial MT"/>
              </a:rPr>
              <a:t>Periodic</a:t>
            </a:r>
            <a:r>
              <a:rPr lang="en-IN" sz="4000" spc="-25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lang="en-IN" sz="4000" spc="-5" dirty="0">
                <a:solidFill>
                  <a:srgbClr val="0000FF"/>
                </a:solidFill>
                <a:latin typeface="Arial MT"/>
                <a:cs typeface="Arial MT"/>
              </a:rPr>
              <a:t>Noise</a:t>
            </a:r>
            <a:endParaRPr lang="en-IN" sz="4000" dirty="0">
              <a:latin typeface="Arial MT"/>
              <a:cs typeface="Arial M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CA039648-BFEE-7432-104C-27431319B7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5069" y="428625"/>
            <a:ext cx="7164054" cy="6858594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pPr/>
              <a:t>21</a:t>
            </a:fld>
            <a:endParaRPr lang="en-IN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864485" y="1852599"/>
            <a:ext cx="9358378" cy="287258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marR="5080" indent="-342900" algn="just">
              <a:spcBef>
                <a:spcPts val="100"/>
              </a:spcBef>
              <a:buClr>
                <a:srgbClr val="330065"/>
              </a:buClr>
              <a:buSzPct val="70000"/>
              <a:buFont typeface="Wingdings"/>
              <a:buChar char=""/>
              <a:tabLst>
                <a:tab pos="354965" algn="l"/>
                <a:tab pos="355600" algn="l"/>
              </a:tabLst>
            </a:pPr>
            <a:r>
              <a:rPr sz="3000" spc="-5" dirty="0">
                <a:latin typeface="Arial MT"/>
                <a:cs typeface="Arial MT"/>
              </a:rPr>
              <a:t>The parameters of periodic noise typically </a:t>
            </a:r>
            <a:r>
              <a:rPr sz="3000" spc="-10" dirty="0">
                <a:latin typeface="Arial MT"/>
                <a:cs typeface="Arial MT"/>
              </a:rPr>
              <a:t>are </a:t>
            </a:r>
            <a:r>
              <a:rPr sz="3000" spc="-819" dirty="0">
                <a:latin typeface="Arial MT"/>
                <a:cs typeface="Arial MT"/>
              </a:rPr>
              <a:t> </a:t>
            </a:r>
            <a:r>
              <a:rPr sz="3000" spc="-5" dirty="0">
                <a:latin typeface="Arial MT"/>
                <a:cs typeface="Arial MT"/>
              </a:rPr>
              <a:t>estimated by inspection of the </a:t>
            </a:r>
            <a:r>
              <a:rPr sz="3000" spc="-10" dirty="0">
                <a:latin typeface="Arial MT"/>
                <a:cs typeface="Arial MT"/>
              </a:rPr>
              <a:t>Fourier </a:t>
            </a:r>
            <a:r>
              <a:rPr sz="3000" spc="-5" dirty="0">
                <a:latin typeface="Arial MT"/>
                <a:cs typeface="Arial MT"/>
              </a:rPr>
              <a:t> spectrum</a:t>
            </a:r>
            <a:r>
              <a:rPr sz="3000" spc="-10" dirty="0">
                <a:latin typeface="Arial MT"/>
                <a:cs typeface="Arial MT"/>
              </a:rPr>
              <a:t> </a:t>
            </a:r>
            <a:r>
              <a:rPr sz="3000" spc="-5" dirty="0">
                <a:latin typeface="Arial MT"/>
                <a:cs typeface="Arial MT"/>
              </a:rPr>
              <a:t>of the </a:t>
            </a:r>
            <a:r>
              <a:rPr sz="3000" spc="-10" dirty="0">
                <a:latin typeface="Arial MT"/>
                <a:cs typeface="Arial MT"/>
              </a:rPr>
              <a:t>image.</a:t>
            </a:r>
            <a:endParaRPr sz="3000">
              <a:latin typeface="Arial MT"/>
              <a:cs typeface="Arial MT"/>
            </a:endParaRPr>
          </a:p>
          <a:p>
            <a:pPr marL="355600" marR="362585" indent="-342900" algn="just">
              <a:spcBef>
                <a:spcPts val="725"/>
              </a:spcBef>
              <a:buClr>
                <a:srgbClr val="330065"/>
              </a:buClr>
              <a:buSzPct val="70000"/>
              <a:buFont typeface="Wingdings"/>
              <a:buChar char=""/>
              <a:tabLst>
                <a:tab pos="354965" algn="l"/>
                <a:tab pos="355600" algn="l"/>
              </a:tabLst>
            </a:pPr>
            <a:r>
              <a:rPr sz="3000" spc="-5" dirty="0">
                <a:latin typeface="Arial MT"/>
                <a:cs typeface="Arial MT"/>
              </a:rPr>
              <a:t>The simplest way to use the data from the </a:t>
            </a:r>
            <a:r>
              <a:rPr sz="3000" dirty="0">
                <a:latin typeface="Arial MT"/>
                <a:cs typeface="Arial MT"/>
              </a:rPr>
              <a:t> </a:t>
            </a:r>
            <a:r>
              <a:rPr sz="3000" spc="-5" dirty="0">
                <a:latin typeface="Arial MT"/>
                <a:cs typeface="Arial MT"/>
              </a:rPr>
              <a:t>image strips is for calculating the mean </a:t>
            </a:r>
            <a:r>
              <a:rPr sz="3000" spc="-10" dirty="0">
                <a:latin typeface="Arial MT"/>
                <a:cs typeface="Arial MT"/>
              </a:rPr>
              <a:t>and </a:t>
            </a:r>
            <a:r>
              <a:rPr sz="3000" spc="-819" dirty="0">
                <a:latin typeface="Arial MT"/>
                <a:cs typeface="Arial MT"/>
              </a:rPr>
              <a:t> </a:t>
            </a:r>
            <a:r>
              <a:rPr sz="3000" spc="-5" dirty="0">
                <a:latin typeface="Arial MT"/>
                <a:cs typeface="Arial MT"/>
              </a:rPr>
              <a:t>variance</a:t>
            </a:r>
            <a:r>
              <a:rPr sz="3000" spc="-10" dirty="0">
                <a:latin typeface="Arial MT"/>
                <a:cs typeface="Arial MT"/>
              </a:rPr>
              <a:t> </a:t>
            </a:r>
            <a:r>
              <a:rPr sz="3000" spc="-5" dirty="0">
                <a:latin typeface="Arial MT"/>
                <a:cs typeface="Arial MT"/>
              </a:rPr>
              <a:t>of the gray</a:t>
            </a:r>
            <a:r>
              <a:rPr sz="3000" spc="-10" dirty="0">
                <a:latin typeface="Arial MT"/>
                <a:cs typeface="Arial MT"/>
              </a:rPr>
              <a:t> levels.</a:t>
            </a:r>
            <a:endParaRPr sz="3000">
              <a:latin typeface="Arial MT"/>
              <a:cs typeface="Arial M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CAFD762A-3885-7EC0-7C67-A90CD529F946}"/>
              </a:ext>
            </a:extLst>
          </p:cNvPr>
          <p:cNvSpPr txBox="1"/>
          <p:nvPr/>
        </p:nvSpPr>
        <p:spPr>
          <a:xfrm>
            <a:off x="169069" y="276225"/>
            <a:ext cx="118872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60045" indent="-347980">
              <a:spcBef>
                <a:spcPts val="630"/>
              </a:spcBef>
              <a:buClr>
                <a:srgbClr val="659A9A"/>
              </a:buClr>
              <a:buSzPct val="69230"/>
              <a:buFont typeface="Wingdings"/>
              <a:buChar char=""/>
              <a:tabLst>
                <a:tab pos="360045" algn="l"/>
                <a:tab pos="360680" algn="l"/>
              </a:tabLst>
            </a:pPr>
            <a:r>
              <a:rPr lang="en-IN" sz="4000" spc="-5" dirty="0">
                <a:solidFill>
                  <a:srgbClr val="0000FF"/>
                </a:solidFill>
                <a:latin typeface="Arial MT"/>
                <a:cs typeface="Arial MT"/>
              </a:rPr>
              <a:t>Estimation</a:t>
            </a:r>
            <a:r>
              <a:rPr lang="en-IN" sz="4000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lang="en-IN" sz="4000" spc="-5" dirty="0">
                <a:solidFill>
                  <a:srgbClr val="0000FF"/>
                </a:solidFill>
                <a:latin typeface="Arial MT"/>
                <a:cs typeface="Arial MT"/>
              </a:rPr>
              <a:t>of</a:t>
            </a:r>
            <a:r>
              <a:rPr lang="en-IN" sz="4000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lang="en-IN" sz="4000" spc="-5" dirty="0">
                <a:solidFill>
                  <a:srgbClr val="0000FF"/>
                </a:solidFill>
                <a:latin typeface="Arial MT"/>
                <a:cs typeface="Arial MT"/>
              </a:rPr>
              <a:t>Noise</a:t>
            </a:r>
            <a:r>
              <a:rPr lang="en-IN" sz="4000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lang="en-IN" sz="4000" spc="-5" dirty="0">
                <a:solidFill>
                  <a:srgbClr val="0000FF"/>
                </a:solidFill>
                <a:latin typeface="Arial MT"/>
                <a:cs typeface="Arial MT"/>
              </a:rPr>
              <a:t>Parameters</a:t>
            </a:r>
            <a:endParaRPr lang="en-IN" sz="4000" dirty="0">
              <a:latin typeface="Arial MT"/>
              <a:cs typeface="Arial M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pPr/>
              <a:t>22</a:t>
            </a:fld>
            <a:endParaRPr lang="en-IN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687104" y="2053845"/>
            <a:ext cx="8069580" cy="1304925"/>
          </a:xfrm>
          <a:prstGeom prst="rect">
            <a:avLst/>
          </a:prstGeom>
        </p:spPr>
        <p:txBody>
          <a:bodyPr vert="horz" wrap="square" lIns="0" tIns="58419" rIns="0" bIns="0" rtlCol="0">
            <a:spAutoFit/>
          </a:bodyPr>
          <a:lstStyle/>
          <a:p>
            <a:pPr marL="354965" marR="5080" indent="-342900" algn="just">
              <a:lnSpc>
                <a:spcPct val="89900"/>
              </a:lnSpc>
              <a:spcBef>
                <a:spcPts val="459"/>
              </a:spcBef>
              <a:buClr>
                <a:srgbClr val="330065"/>
              </a:buClr>
              <a:buSzPct val="70000"/>
              <a:buFont typeface="Wingdings"/>
              <a:buChar char=""/>
              <a:tabLst>
                <a:tab pos="355600" algn="l"/>
              </a:tabLst>
            </a:pPr>
            <a:r>
              <a:rPr sz="3000" spc="-5" dirty="0">
                <a:latin typeface="Arial MT"/>
                <a:cs typeface="Arial MT"/>
              </a:rPr>
              <a:t>Consider</a:t>
            </a:r>
            <a:r>
              <a:rPr sz="3000" spc="740" dirty="0">
                <a:latin typeface="Arial MT"/>
                <a:cs typeface="Arial MT"/>
              </a:rPr>
              <a:t> </a:t>
            </a:r>
            <a:r>
              <a:rPr sz="3000" spc="-5" dirty="0">
                <a:latin typeface="Arial MT"/>
                <a:cs typeface="Arial MT"/>
              </a:rPr>
              <a:t>a</a:t>
            </a:r>
            <a:r>
              <a:rPr sz="3000" spc="740" dirty="0">
                <a:latin typeface="Arial MT"/>
                <a:cs typeface="Arial MT"/>
              </a:rPr>
              <a:t> </a:t>
            </a:r>
            <a:r>
              <a:rPr sz="3000" spc="-5" dirty="0">
                <a:latin typeface="Arial MT"/>
                <a:cs typeface="Arial MT"/>
              </a:rPr>
              <a:t>strip</a:t>
            </a:r>
            <a:r>
              <a:rPr sz="3000" spc="740" dirty="0">
                <a:latin typeface="Arial MT"/>
                <a:cs typeface="Arial MT"/>
              </a:rPr>
              <a:t> </a:t>
            </a:r>
            <a:r>
              <a:rPr sz="3000" spc="-5" dirty="0">
                <a:latin typeface="Arial MT"/>
                <a:cs typeface="Arial MT"/>
              </a:rPr>
              <a:t>(subimage)</a:t>
            </a:r>
            <a:r>
              <a:rPr sz="3000" spc="740" dirty="0">
                <a:latin typeface="Arial MT"/>
                <a:cs typeface="Arial MT"/>
              </a:rPr>
              <a:t> </a:t>
            </a:r>
            <a:r>
              <a:rPr sz="3000" spc="-5" dirty="0">
                <a:latin typeface="Arial MT"/>
                <a:cs typeface="Arial MT"/>
              </a:rPr>
              <a:t>denoted</a:t>
            </a:r>
            <a:r>
              <a:rPr sz="3000" spc="740" dirty="0">
                <a:latin typeface="Arial MT"/>
                <a:cs typeface="Arial MT"/>
              </a:rPr>
              <a:t> </a:t>
            </a:r>
            <a:r>
              <a:rPr sz="3000" spc="-5" dirty="0">
                <a:latin typeface="Arial MT"/>
                <a:cs typeface="Arial MT"/>
              </a:rPr>
              <a:t>by</a:t>
            </a:r>
            <a:r>
              <a:rPr sz="3000" spc="740" dirty="0">
                <a:latin typeface="Arial MT"/>
                <a:cs typeface="Arial MT"/>
              </a:rPr>
              <a:t> </a:t>
            </a:r>
            <a:r>
              <a:rPr sz="3000" spc="-5" dirty="0">
                <a:latin typeface="Arial MT"/>
                <a:cs typeface="Arial MT"/>
              </a:rPr>
              <a:t>S. </a:t>
            </a:r>
            <a:r>
              <a:rPr sz="3000" spc="-819" dirty="0">
                <a:latin typeface="Arial MT"/>
                <a:cs typeface="Arial MT"/>
              </a:rPr>
              <a:t> </a:t>
            </a:r>
            <a:r>
              <a:rPr sz="3000" spc="-5" dirty="0">
                <a:latin typeface="Arial MT"/>
                <a:cs typeface="Arial MT"/>
              </a:rPr>
              <a:t>We</a:t>
            </a:r>
            <a:r>
              <a:rPr sz="3000" dirty="0">
                <a:latin typeface="Arial MT"/>
                <a:cs typeface="Arial MT"/>
              </a:rPr>
              <a:t> </a:t>
            </a:r>
            <a:r>
              <a:rPr sz="3000" spc="-5" dirty="0">
                <a:latin typeface="Arial MT"/>
                <a:cs typeface="Arial MT"/>
              </a:rPr>
              <a:t>can</a:t>
            </a:r>
            <a:r>
              <a:rPr sz="3000" dirty="0">
                <a:latin typeface="Arial MT"/>
                <a:cs typeface="Arial MT"/>
              </a:rPr>
              <a:t> </a:t>
            </a:r>
            <a:r>
              <a:rPr sz="3000" spc="-5" dirty="0">
                <a:latin typeface="Arial MT"/>
                <a:cs typeface="Arial MT"/>
              </a:rPr>
              <a:t>use</a:t>
            </a:r>
            <a:r>
              <a:rPr sz="3000" dirty="0">
                <a:latin typeface="Arial MT"/>
                <a:cs typeface="Arial MT"/>
              </a:rPr>
              <a:t> </a:t>
            </a:r>
            <a:r>
              <a:rPr sz="3000" spc="-5" dirty="0">
                <a:latin typeface="Arial MT"/>
                <a:cs typeface="Arial MT"/>
              </a:rPr>
              <a:t>the</a:t>
            </a:r>
            <a:r>
              <a:rPr sz="3000" dirty="0">
                <a:latin typeface="Arial MT"/>
                <a:cs typeface="Arial MT"/>
              </a:rPr>
              <a:t> </a:t>
            </a:r>
            <a:r>
              <a:rPr sz="3000" spc="-5" dirty="0">
                <a:latin typeface="Arial MT"/>
                <a:cs typeface="Arial MT"/>
              </a:rPr>
              <a:t>following</a:t>
            </a:r>
            <a:r>
              <a:rPr sz="3000" dirty="0">
                <a:latin typeface="Arial MT"/>
                <a:cs typeface="Arial MT"/>
              </a:rPr>
              <a:t> </a:t>
            </a:r>
            <a:r>
              <a:rPr sz="3000" spc="-10" dirty="0">
                <a:latin typeface="Arial MT"/>
                <a:cs typeface="Arial MT"/>
              </a:rPr>
              <a:t>sample </a:t>
            </a:r>
            <a:r>
              <a:rPr sz="3000" spc="-819" dirty="0">
                <a:latin typeface="Arial MT"/>
                <a:cs typeface="Arial MT"/>
              </a:rPr>
              <a:t> </a:t>
            </a:r>
            <a:r>
              <a:rPr sz="3000" spc="-5" dirty="0">
                <a:latin typeface="Arial MT"/>
                <a:cs typeface="Arial MT"/>
              </a:rPr>
              <a:t>approximations from basic statistics:</a:t>
            </a:r>
            <a:endParaRPr sz="30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005621" y="3882644"/>
            <a:ext cx="65976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3000" spc="-10" dirty="0">
                <a:latin typeface="Arial MT"/>
                <a:cs typeface="Arial MT"/>
              </a:rPr>
              <a:t>and</a:t>
            </a:r>
            <a:endParaRPr sz="30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980221" y="5392929"/>
            <a:ext cx="7803515" cy="1304925"/>
          </a:xfrm>
          <a:prstGeom prst="rect">
            <a:avLst/>
          </a:prstGeom>
        </p:spPr>
        <p:txBody>
          <a:bodyPr vert="horz" wrap="square" lIns="0" tIns="58419" rIns="0" bIns="0" rtlCol="0">
            <a:spAutoFit/>
          </a:bodyPr>
          <a:lstStyle/>
          <a:p>
            <a:pPr marL="62230" marR="30480" indent="-24765" algn="just">
              <a:lnSpc>
                <a:spcPct val="89900"/>
              </a:lnSpc>
              <a:spcBef>
                <a:spcPts val="459"/>
              </a:spcBef>
            </a:pPr>
            <a:r>
              <a:rPr sz="3000" spc="-5" dirty="0">
                <a:latin typeface="Arial MT"/>
                <a:cs typeface="Arial MT"/>
              </a:rPr>
              <a:t>where the zi’s are the gray-level values of the </a:t>
            </a:r>
            <a:r>
              <a:rPr sz="3000" spc="-819" dirty="0">
                <a:latin typeface="Arial MT"/>
                <a:cs typeface="Arial MT"/>
              </a:rPr>
              <a:t> </a:t>
            </a:r>
            <a:r>
              <a:rPr sz="3000" spc="-5" dirty="0">
                <a:latin typeface="Arial MT"/>
                <a:cs typeface="Arial MT"/>
              </a:rPr>
              <a:t>pixels in S, and p(z</a:t>
            </a:r>
            <a:r>
              <a:rPr sz="3000" spc="-7" baseline="-22222" dirty="0">
                <a:latin typeface="Arial MT"/>
                <a:cs typeface="Arial MT"/>
              </a:rPr>
              <a:t>i</a:t>
            </a:r>
            <a:r>
              <a:rPr sz="3000" spc="-5" dirty="0">
                <a:latin typeface="Arial MT"/>
                <a:cs typeface="Arial MT"/>
              </a:rPr>
              <a:t>) are the </a:t>
            </a:r>
            <a:r>
              <a:rPr sz="3000" spc="-10" dirty="0">
                <a:latin typeface="Arial MT"/>
                <a:cs typeface="Arial MT"/>
              </a:rPr>
              <a:t>corresponding </a:t>
            </a:r>
            <a:r>
              <a:rPr sz="3000" spc="-5" dirty="0">
                <a:latin typeface="Arial MT"/>
                <a:cs typeface="Arial MT"/>
              </a:rPr>
              <a:t> normalized</a:t>
            </a:r>
            <a:r>
              <a:rPr sz="3000" spc="-10" dirty="0">
                <a:latin typeface="Arial MT"/>
                <a:cs typeface="Arial MT"/>
              </a:rPr>
              <a:t> </a:t>
            </a:r>
            <a:r>
              <a:rPr sz="3000" spc="-5" dirty="0">
                <a:latin typeface="Arial MT"/>
                <a:cs typeface="Arial MT"/>
              </a:rPr>
              <a:t>histogram </a:t>
            </a:r>
            <a:r>
              <a:rPr sz="3000" spc="-10" dirty="0">
                <a:latin typeface="Arial MT"/>
                <a:cs typeface="Arial MT"/>
              </a:rPr>
              <a:t>values.</a:t>
            </a:r>
            <a:endParaRPr sz="30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329466" y="3213805"/>
            <a:ext cx="1976120" cy="934085"/>
          </a:xfrm>
          <a:prstGeom prst="rect">
            <a:avLst/>
          </a:prstGeom>
        </p:spPr>
        <p:txBody>
          <a:bodyPr vert="horz" wrap="square" lIns="0" tIns="78740" rIns="0" bIns="0" rtlCol="0">
            <a:spAutoFit/>
          </a:bodyPr>
          <a:lstStyle/>
          <a:p>
            <a:pPr marL="38100">
              <a:spcBef>
                <a:spcPts val="620"/>
              </a:spcBef>
            </a:pPr>
            <a:r>
              <a:rPr sz="2700" spc="-65" dirty="0">
                <a:latin typeface="Symbol"/>
                <a:cs typeface="Symbol"/>
              </a:rPr>
              <a:t></a:t>
            </a:r>
            <a:r>
              <a:rPr sz="2700" spc="170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Symbol"/>
                <a:cs typeface="Symbol"/>
              </a:rPr>
              <a:t></a:t>
            </a:r>
            <a:r>
              <a:rPr sz="2600" spc="114" dirty="0">
                <a:latin typeface="Times New Roman"/>
                <a:cs typeface="Times New Roman"/>
              </a:rPr>
              <a:t> </a:t>
            </a:r>
            <a:r>
              <a:rPr sz="5775" spc="37" baseline="-8658" dirty="0">
                <a:latin typeface="Symbol"/>
                <a:cs typeface="Symbol"/>
              </a:rPr>
              <a:t></a:t>
            </a:r>
            <a:r>
              <a:rPr sz="5775" spc="-682" baseline="-8658" dirty="0">
                <a:latin typeface="Times New Roman"/>
                <a:cs typeface="Times New Roman"/>
              </a:rPr>
              <a:t> </a:t>
            </a:r>
            <a:r>
              <a:rPr sz="2600" i="1" spc="45" dirty="0">
                <a:latin typeface="Times New Roman"/>
                <a:cs typeface="Times New Roman"/>
              </a:rPr>
              <a:t>z</a:t>
            </a:r>
            <a:r>
              <a:rPr sz="2250" i="1" baseline="-24074" dirty="0">
                <a:latin typeface="Times New Roman"/>
                <a:cs typeface="Times New Roman"/>
              </a:rPr>
              <a:t>i</a:t>
            </a:r>
            <a:r>
              <a:rPr sz="2250" i="1" spc="225" baseline="-24074" dirty="0">
                <a:latin typeface="Times New Roman"/>
                <a:cs typeface="Times New Roman"/>
              </a:rPr>
              <a:t> </a:t>
            </a:r>
            <a:r>
              <a:rPr sz="2600" i="1" spc="70" dirty="0">
                <a:latin typeface="Times New Roman"/>
                <a:cs typeface="Times New Roman"/>
              </a:rPr>
              <a:t>p</a:t>
            </a:r>
            <a:r>
              <a:rPr sz="2600" spc="180" dirty="0">
                <a:latin typeface="Times New Roman"/>
                <a:cs typeface="Times New Roman"/>
              </a:rPr>
              <a:t>(</a:t>
            </a:r>
            <a:r>
              <a:rPr sz="2600" i="1" spc="45" dirty="0">
                <a:latin typeface="Times New Roman"/>
                <a:cs typeface="Times New Roman"/>
              </a:rPr>
              <a:t>z</a:t>
            </a:r>
            <a:r>
              <a:rPr sz="2250" i="1" baseline="-24074" dirty="0">
                <a:latin typeface="Times New Roman"/>
                <a:cs typeface="Times New Roman"/>
              </a:rPr>
              <a:t>i</a:t>
            </a:r>
            <a:r>
              <a:rPr sz="2250" i="1" spc="-15" baseline="-24074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)</a:t>
            </a:r>
            <a:endParaRPr sz="2600">
              <a:latin typeface="Times New Roman"/>
              <a:cs typeface="Times New Roman"/>
            </a:endParaRPr>
          </a:p>
          <a:p>
            <a:pPr marL="612140">
              <a:spcBef>
                <a:spcPts val="210"/>
              </a:spcBef>
            </a:pPr>
            <a:r>
              <a:rPr sz="1500" i="1" dirty="0">
                <a:latin typeface="Times New Roman"/>
                <a:cs typeface="Times New Roman"/>
              </a:rPr>
              <a:t>z</a:t>
            </a:r>
            <a:r>
              <a:rPr sz="1575" i="1" baseline="-21164" dirty="0">
                <a:latin typeface="Times New Roman"/>
                <a:cs typeface="Times New Roman"/>
              </a:rPr>
              <a:t>i</a:t>
            </a:r>
            <a:r>
              <a:rPr sz="1500" dirty="0">
                <a:latin typeface="Symbol"/>
                <a:cs typeface="Symbol"/>
              </a:rPr>
              <a:t></a:t>
            </a:r>
            <a:r>
              <a:rPr sz="1500" i="1" dirty="0">
                <a:latin typeface="Times New Roman"/>
                <a:cs typeface="Times New Roman"/>
              </a:rPr>
              <a:t>S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405656" y="4835819"/>
            <a:ext cx="1505585" cy="2616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spcBef>
                <a:spcPts val="120"/>
              </a:spcBef>
              <a:tabLst>
                <a:tab pos="1435100" algn="l"/>
              </a:tabLst>
            </a:pPr>
            <a:r>
              <a:rPr sz="1600" i="1" spc="5" dirty="0">
                <a:latin typeface="Times New Roman"/>
                <a:cs typeface="Times New Roman"/>
              </a:rPr>
              <a:t>i	i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672367" y="5085002"/>
            <a:ext cx="443865" cy="2616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38100">
              <a:spcBef>
                <a:spcPts val="120"/>
              </a:spcBef>
            </a:pPr>
            <a:r>
              <a:rPr sz="1600" i="1" dirty="0">
                <a:latin typeface="Times New Roman"/>
                <a:cs typeface="Times New Roman"/>
              </a:rPr>
              <a:t>z</a:t>
            </a:r>
            <a:r>
              <a:rPr sz="1725" i="1" baseline="-19323" dirty="0">
                <a:latin typeface="Times New Roman"/>
                <a:cs typeface="Times New Roman"/>
              </a:rPr>
              <a:t>i</a:t>
            </a:r>
            <a:r>
              <a:rPr sz="1600" dirty="0">
                <a:latin typeface="Symbol"/>
                <a:cs typeface="Symbol"/>
              </a:rPr>
              <a:t></a:t>
            </a:r>
            <a:r>
              <a:rPr sz="1600" i="1" dirty="0">
                <a:latin typeface="Times New Roman"/>
                <a:cs typeface="Times New Roman"/>
              </a:rPr>
              <a:t>S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555525" y="4601186"/>
            <a:ext cx="1547495" cy="4489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100">
              <a:spcBef>
                <a:spcPts val="125"/>
              </a:spcBef>
            </a:pPr>
            <a:r>
              <a:rPr sz="2750" spc="15" dirty="0">
                <a:latin typeface="Symbol"/>
                <a:cs typeface="Symbol"/>
              </a:rPr>
              <a:t></a:t>
            </a:r>
            <a:r>
              <a:rPr sz="2750" spc="-210" dirty="0">
                <a:latin typeface="Times New Roman"/>
                <a:cs typeface="Times New Roman"/>
              </a:rPr>
              <a:t> </a:t>
            </a:r>
            <a:r>
              <a:rPr sz="2750" i="1" spc="120" dirty="0">
                <a:latin typeface="Times New Roman"/>
                <a:cs typeface="Times New Roman"/>
              </a:rPr>
              <a:t>u</a:t>
            </a:r>
            <a:r>
              <a:rPr sz="2750" spc="165" dirty="0">
                <a:latin typeface="Times New Roman"/>
                <a:cs typeface="Times New Roman"/>
              </a:rPr>
              <a:t>)</a:t>
            </a:r>
            <a:r>
              <a:rPr sz="2400" spc="15" baseline="43402" dirty="0">
                <a:latin typeface="Times New Roman"/>
                <a:cs typeface="Times New Roman"/>
              </a:rPr>
              <a:t>2</a:t>
            </a:r>
            <a:r>
              <a:rPr sz="2400" baseline="43402" dirty="0">
                <a:latin typeface="Times New Roman"/>
                <a:cs typeface="Times New Roman"/>
              </a:rPr>
              <a:t> </a:t>
            </a:r>
            <a:r>
              <a:rPr sz="2400" spc="-135" baseline="43402" dirty="0">
                <a:latin typeface="Times New Roman"/>
                <a:cs typeface="Times New Roman"/>
              </a:rPr>
              <a:t> </a:t>
            </a:r>
            <a:r>
              <a:rPr sz="2750" i="1" spc="75" dirty="0">
                <a:latin typeface="Times New Roman"/>
                <a:cs typeface="Times New Roman"/>
              </a:rPr>
              <a:t>p</a:t>
            </a:r>
            <a:r>
              <a:rPr sz="2750" spc="195" dirty="0">
                <a:latin typeface="Times New Roman"/>
                <a:cs typeface="Times New Roman"/>
              </a:rPr>
              <a:t>(</a:t>
            </a:r>
            <a:r>
              <a:rPr sz="2750" i="1" spc="10" dirty="0">
                <a:latin typeface="Times New Roman"/>
                <a:cs typeface="Times New Roman"/>
              </a:rPr>
              <a:t>z</a:t>
            </a:r>
            <a:r>
              <a:rPr sz="2750" i="1" spc="195" dirty="0">
                <a:latin typeface="Times New Roman"/>
                <a:cs typeface="Times New Roman"/>
              </a:rPr>
              <a:t> </a:t>
            </a:r>
            <a:r>
              <a:rPr sz="2750" spc="5" dirty="0">
                <a:latin typeface="Times New Roman"/>
                <a:cs typeface="Times New Roman"/>
              </a:rPr>
              <a:t>)</a:t>
            </a:r>
            <a:endParaRPr sz="275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860074" y="4424768"/>
            <a:ext cx="1590040" cy="66103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38100">
              <a:spcBef>
                <a:spcPts val="114"/>
              </a:spcBef>
              <a:tabLst>
                <a:tab pos="554355" algn="l"/>
              </a:tabLst>
            </a:pPr>
            <a:r>
              <a:rPr sz="2900" spc="-75" dirty="0">
                <a:latin typeface="Symbol"/>
                <a:cs typeface="Symbol"/>
              </a:rPr>
              <a:t></a:t>
            </a:r>
            <a:r>
              <a:rPr sz="2900" spc="-160" dirty="0">
                <a:latin typeface="Times New Roman"/>
                <a:cs typeface="Times New Roman"/>
              </a:rPr>
              <a:t> </a:t>
            </a:r>
            <a:r>
              <a:rPr sz="2400" spc="15" baseline="43402" dirty="0">
                <a:latin typeface="Times New Roman"/>
                <a:cs typeface="Times New Roman"/>
              </a:rPr>
              <a:t>2	</a:t>
            </a:r>
            <a:r>
              <a:rPr sz="2750" spc="15" dirty="0">
                <a:latin typeface="Symbol"/>
                <a:cs typeface="Symbol"/>
              </a:rPr>
              <a:t></a:t>
            </a:r>
            <a:r>
              <a:rPr sz="2750" spc="55" dirty="0">
                <a:latin typeface="Times New Roman"/>
                <a:cs typeface="Times New Roman"/>
              </a:rPr>
              <a:t> </a:t>
            </a:r>
            <a:r>
              <a:rPr sz="6225" spc="277" baseline="-8701" dirty="0">
                <a:latin typeface="Symbol"/>
                <a:cs typeface="Symbol"/>
              </a:rPr>
              <a:t></a:t>
            </a:r>
            <a:r>
              <a:rPr sz="2750" spc="185" dirty="0">
                <a:latin typeface="Times New Roman"/>
                <a:cs typeface="Times New Roman"/>
              </a:rPr>
              <a:t>(</a:t>
            </a:r>
            <a:r>
              <a:rPr sz="2750" i="1" spc="185" dirty="0">
                <a:latin typeface="Times New Roman"/>
                <a:cs typeface="Times New Roman"/>
              </a:rPr>
              <a:t>z</a:t>
            </a:r>
            <a:endParaRPr sz="2750">
              <a:latin typeface="Times New Roman"/>
              <a:cs typeface="Times New Roman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8D833A0F-85C4-9D47-BAFB-58801DBD5B2F}"/>
              </a:ext>
            </a:extLst>
          </p:cNvPr>
          <p:cNvSpPr txBox="1"/>
          <p:nvPr/>
        </p:nvSpPr>
        <p:spPr>
          <a:xfrm>
            <a:off x="169069" y="276225"/>
            <a:ext cx="118872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60045" indent="-347980">
              <a:spcBef>
                <a:spcPts val="630"/>
              </a:spcBef>
              <a:buClr>
                <a:srgbClr val="659A9A"/>
              </a:buClr>
              <a:buSzPct val="69230"/>
              <a:buFont typeface="Wingdings"/>
              <a:buChar char=""/>
              <a:tabLst>
                <a:tab pos="360045" algn="l"/>
                <a:tab pos="360680" algn="l"/>
              </a:tabLst>
            </a:pPr>
            <a:r>
              <a:rPr lang="en-IN" sz="4000" spc="-5" dirty="0">
                <a:solidFill>
                  <a:srgbClr val="0000FF"/>
                </a:solidFill>
                <a:latin typeface="Arial MT"/>
                <a:cs typeface="Arial MT"/>
              </a:rPr>
              <a:t>Estimation</a:t>
            </a:r>
            <a:r>
              <a:rPr lang="en-IN" sz="4000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lang="en-IN" sz="4000" spc="-5" dirty="0">
                <a:solidFill>
                  <a:srgbClr val="0000FF"/>
                </a:solidFill>
                <a:latin typeface="Arial MT"/>
                <a:cs typeface="Arial MT"/>
              </a:rPr>
              <a:t>of</a:t>
            </a:r>
            <a:r>
              <a:rPr lang="en-IN" sz="4000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lang="en-IN" sz="4000" spc="-5" dirty="0">
                <a:solidFill>
                  <a:srgbClr val="0000FF"/>
                </a:solidFill>
                <a:latin typeface="Arial MT"/>
                <a:cs typeface="Arial MT"/>
              </a:rPr>
              <a:t>Noise</a:t>
            </a:r>
            <a:r>
              <a:rPr lang="en-IN" sz="4000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lang="en-IN" sz="4000" spc="-5" dirty="0">
                <a:solidFill>
                  <a:srgbClr val="0000FF"/>
                </a:solidFill>
                <a:latin typeface="Arial MT"/>
                <a:cs typeface="Arial MT"/>
              </a:rPr>
              <a:t>Parameters</a:t>
            </a:r>
            <a:endParaRPr lang="en-IN" sz="4000" dirty="0">
              <a:latin typeface="Arial MT"/>
              <a:cs typeface="Arial MT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pPr/>
              <a:t>23</a:t>
            </a:fld>
            <a:endParaRPr lang="en-IN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50408" y="1685545"/>
            <a:ext cx="9143994" cy="523915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531D4A32-1AC8-A869-7B03-9BB8FD333447}"/>
              </a:ext>
            </a:extLst>
          </p:cNvPr>
          <p:cNvSpPr txBox="1"/>
          <p:nvPr/>
        </p:nvSpPr>
        <p:spPr>
          <a:xfrm>
            <a:off x="169069" y="276225"/>
            <a:ext cx="118872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60045" indent="-347980">
              <a:spcBef>
                <a:spcPts val="630"/>
              </a:spcBef>
              <a:buClr>
                <a:srgbClr val="659A9A"/>
              </a:buClr>
              <a:buSzPct val="69230"/>
              <a:buFont typeface="Wingdings"/>
              <a:buChar char=""/>
              <a:tabLst>
                <a:tab pos="360045" algn="l"/>
                <a:tab pos="360680" algn="l"/>
              </a:tabLst>
            </a:pPr>
            <a:r>
              <a:rPr lang="en-IN" sz="4000" spc="-5" dirty="0">
                <a:solidFill>
                  <a:srgbClr val="0000FF"/>
                </a:solidFill>
                <a:latin typeface="Arial MT"/>
                <a:cs typeface="Arial MT"/>
              </a:rPr>
              <a:t>Estimation</a:t>
            </a:r>
            <a:r>
              <a:rPr lang="en-IN" sz="4000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lang="en-IN" sz="4000" spc="-5" dirty="0">
                <a:solidFill>
                  <a:srgbClr val="0000FF"/>
                </a:solidFill>
                <a:latin typeface="Arial MT"/>
                <a:cs typeface="Arial MT"/>
              </a:rPr>
              <a:t>of</a:t>
            </a:r>
            <a:r>
              <a:rPr lang="en-IN" sz="4000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lang="en-IN" sz="4000" spc="-5" dirty="0">
                <a:solidFill>
                  <a:srgbClr val="0000FF"/>
                </a:solidFill>
                <a:latin typeface="Arial MT"/>
                <a:cs typeface="Arial MT"/>
              </a:rPr>
              <a:t>Noise</a:t>
            </a:r>
            <a:r>
              <a:rPr lang="en-IN" sz="4000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lang="en-IN" sz="4000" spc="-5" dirty="0">
                <a:solidFill>
                  <a:srgbClr val="0000FF"/>
                </a:solidFill>
                <a:latin typeface="Arial MT"/>
                <a:cs typeface="Arial MT"/>
              </a:rPr>
              <a:t>Parameters</a:t>
            </a:r>
            <a:endParaRPr lang="en-IN" sz="4000" dirty="0">
              <a:latin typeface="Arial MT"/>
              <a:cs typeface="Arial M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pPr/>
              <a:t>24</a:t>
            </a:fld>
            <a:endParaRPr lang="en-IN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/>
              <a:t>Outline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idx="1"/>
          </p:nvPr>
        </p:nvSpPr>
        <p:spPr>
          <a:xfrm>
            <a:off x="3037942" y="1713992"/>
            <a:ext cx="10098573" cy="40812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ts val="2875"/>
              </a:lnSpc>
              <a:spcBef>
                <a:spcPts val="100"/>
              </a:spcBef>
              <a:buClr>
                <a:srgbClr val="330065"/>
              </a:buClr>
              <a:buSzPct val="70833"/>
              <a:buFont typeface="Wingdings"/>
              <a:buChar char=""/>
              <a:tabLst>
                <a:tab pos="354965" algn="l"/>
                <a:tab pos="355600" algn="l"/>
              </a:tabLst>
            </a:pPr>
            <a:r>
              <a:rPr dirty="0"/>
              <a:t>A</a:t>
            </a:r>
            <a:r>
              <a:rPr spc="5" dirty="0"/>
              <a:t> </a:t>
            </a:r>
            <a:r>
              <a:rPr spc="-5" dirty="0"/>
              <a:t>Model</a:t>
            </a:r>
            <a:r>
              <a:rPr spc="10" dirty="0"/>
              <a:t> </a:t>
            </a:r>
            <a:r>
              <a:rPr dirty="0"/>
              <a:t>of</a:t>
            </a:r>
            <a:r>
              <a:rPr spc="5" dirty="0"/>
              <a:t> </a:t>
            </a:r>
            <a:r>
              <a:rPr dirty="0"/>
              <a:t>the</a:t>
            </a:r>
            <a:r>
              <a:rPr spc="10" dirty="0"/>
              <a:t> </a:t>
            </a:r>
            <a:r>
              <a:rPr spc="-5" dirty="0"/>
              <a:t>Image</a:t>
            </a:r>
            <a:r>
              <a:rPr spc="10" dirty="0"/>
              <a:t> </a:t>
            </a:r>
            <a:r>
              <a:rPr spc="-5" dirty="0"/>
              <a:t>Degradation/Restoration</a:t>
            </a:r>
            <a:r>
              <a:rPr spc="5" dirty="0"/>
              <a:t> </a:t>
            </a:r>
            <a:r>
              <a:rPr dirty="0"/>
              <a:t>Process</a:t>
            </a:r>
          </a:p>
          <a:p>
            <a:pPr marL="355600" indent="-342900">
              <a:lnSpc>
                <a:spcPts val="2875"/>
              </a:lnSpc>
              <a:buClr>
                <a:srgbClr val="330065"/>
              </a:buClr>
              <a:buSzPct val="70833"/>
              <a:buFont typeface="Wingdings"/>
              <a:buChar char=""/>
              <a:tabLst>
                <a:tab pos="354965" algn="l"/>
                <a:tab pos="355600" algn="l"/>
              </a:tabLst>
            </a:pPr>
            <a:r>
              <a:rPr spc="-5" dirty="0"/>
              <a:t>Noise</a:t>
            </a:r>
            <a:r>
              <a:rPr spc="-25" dirty="0"/>
              <a:t> </a:t>
            </a:r>
            <a:r>
              <a:rPr spc="-5" dirty="0"/>
              <a:t>Models</a:t>
            </a:r>
          </a:p>
          <a:p>
            <a:pPr marL="355600" marR="959485" indent="-342900">
              <a:lnSpc>
                <a:spcPct val="79800"/>
              </a:lnSpc>
              <a:spcBef>
                <a:spcPts val="580"/>
              </a:spcBef>
              <a:buClr>
                <a:srgbClr val="330065"/>
              </a:buClr>
              <a:buSzPct val="70833"/>
              <a:buFont typeface="Wingdings"/>
              <a:buChar char=""/>
              <a:tabLst>
                <a:tab pos="354965" algn="l"/>
                <a:tab pos="355600" algn="l"/>
              </a:tabLst>
            </a:pPr>
            <a:r>
              <a:rPr spc="-5" dirty="0">
                <a:solidFill>
                  <a:srgbClr val="FF0000"/>
                </a:solidFill>
              </a:rPr>
              <a:t>Restoration</a:t>
            </a:r>
            <a:r>
              <a:rPr spc="5" dirty="0">
                <a:solidFill>
                  <a:srgbClr val="FF0000"/>
                </a:solidFill>
              </a:rPr>
              <a:t> </a:t>
            </a:r>
            <a:r>
              <a:rPr spc="-5" dirty="0">
                <a:solidFill>
                  <a:srgbClr val="FF0000"/>
                </a:solidFill>
              </a:rPr>
              <a:t>in</a:t>
            </a:r>
            <a:r>
              <a:rPr spc="10" dirty="0">
                <a:solidFill>
                  <a:srgbClr val="FF0000"/>
                </a:solidFill>
              </a:rPr>
              <a:t> </a:t>
            </a:r>
            <a:r>
              <a:rPr dirty="0">
                <a:solidFill>
                  <a:srgbClr val="FF0000"/>
                </a:solidFill>
              </a:rPr>
              <a:t>the</a:t>
            </a:r>
            <a:r>
              <a:rPr spc="10" dirty="0">
                <a:solidFill>
                  <a:srgbClr val="FF0000"/>
                </a:solidFill>
              </a:rPr>
              <a:t> </a:t>
            </a:r>
            <a:r>
              <a:rPr spc="-5" dirty="0">
                <a:solidFill>
                  <a:srgbClr val="FF0000"/>
                </a:solidFill>
              </a:rPr>
              <a:t>Presence</a:t>
            </a:r>
            <a:r>
              <a:rPr spc="5" dirty="0">
                <a:solidFill>
                  <a:srgbClr val="FF0000"/>
                </a:solidFill>
              </a:rPr>
              <a:t> </a:t>
            </a:r>
            <a:r>
              <a:rPr dirty="0">
                <a:solidFill>
                  <a:srgbClr val="FF0000"/>
                </a:solidFill>
              </a:rPr>
              <a:t>of</a:t>
            </a:r>
            <a:r>
              <a:rPr spc="10" dirty="0">
                <a:solidFill>
                  <a:srgbClr val="FF0000"/>
                </a:solidFill>
              </a:rPr>
              <a:t> </a:t>
            </a:r>
            <a:r>
              <a:rPr spc="-5" dirty="0">
                <a:solidFill>
                  <a:srgbClr val="FF0000"/>
                </a:solidFill>
              </a:rPr>
              <a:t>Noise</a:t>
            </a:r>
            <a:r>
              <a:rPr spc="10" dirty="0">
                <a:solidFill>
                  <a:srgbClr val="FF0000"/>
                </a:solidFill>
              </a:rPr>
              <a:t> </a:t>
            </a:r>
            <a:r>
              <a:rPr spc="-5" dirty="0">
                <a:solidFill>
                  <a:srgbClr val="FF0000"/>
                </a:solidFill>
              </a:rPr>
              <a:t>Only-Spatial </a:t>
            </a:r>
            <a:r>
              <a:rPr spc="-655" dirty="0">
                <a:solidFill>
                  <a:srgbClr val="FF0000"/>
                </a:solidFill>
              </a:rPr>
              <a:t> </a:t>
            </a:r>
            <a:r>
              <a:rPr spc="-5" dirty="0">
                <a:solidFill>
                  <a:srgbClr val="FF0000"/>
                </a:solidFill>
              </a:rPr>
              <a:t>Filtering</a:t>
            </a:r>
          </a:p>
          <a:p>
            <a:pPr marL="355600" indent="-342900">
              <a:lnSpc>
                <a:spcPts val="2870"/>
              </a:lnSpc>
              <a:buClr>
                <a:srgbClr val="330065"/>
              </a:buClr>
              <a:buSzPct val="70833"/>
              <a:buFont typeface="Wingdings"/>
              <a:buChar char=""/>
              <a:tabLst>
                <a:tab pos="354965" algn="l"/>
                <a:tab pos="355600" algn="l"/>
              </a:tabLst>
            </a:pPr>
            <a:r>
              <a:rPr spc="-5" dirty="0"/>
              <a:t>Periodic</a:t>
            </a:r>
            <a:r>
              <a:rPr spc="20" dirty="0"/>
              <a:t> </a:t>
            </a:r>
            <a:r>
              <a:rPr spc="-5" dirty="0"/>
              <a:t>Noise</a:t>
            </a:r>
            <a:r>
              <a:rPr spc="20" dirty="0"/>
              <a:t> </a:t>
            </a:r>
            <a:r>
              <a:rPr spc="-5" dirty="0"/>
              <a:t>Reduction</a:t>
            </a:r>
            <a:r>
              <a:rPr spc="20" dirty="0"/>
              <a:t> </a:t>
            </a:r>
            <a:r>
              <a:rPr spc="-5" dirty="0"/>
              <a:t>by</a:t>
            </a:r>
            <a:r>
              <a:rPr spc="20" dirty="0"/>
              <a:t> </a:t>
            </a:r>
            <a:r>
              <a:rPr spc="-5" dirty="0"/>
              <a:t>Frequency</a:t>
            </a:r>
            <a:r>
              <a:rPr spc="20" dirty="0"/>
              <a:t> </a:t>
            </a:r>
            <a:r>
              <a:rPr spc="-5" dirty="0"/>
              <a:t>Domain</a:t>
            </a:r>
            <a:r>
              <a:rPr spc="20" dirty="0"/>
              <a:t> </a:t>
            </a:r>
            <a:r>
              <a:rPr spc="-5" dirty="0"/>
              <a:t>Filtering</a:t>
            </a:r>
          </a:p>
          <a:p>
            <a:pPr marL="355600" indent="-342900">
              <a:lnSpc>
                <a:spcPts val="2875"/>
              </a:lnSpc>
              <a:buClr>
                <a:srgbClr val="330065"/>
              </a:buClr>
              <a:buSzPct val="70833"/>
              <a:buFont typeface="Wingdings"/>
              <a:buChar char=""/>
              <a:tabLst>
                <a:tab pos="354965" algn="l"/>
                <a:tab pos="355600" algn="l"/>
              </a:tabLst>
            </a:pPr>
            <a:r>
              <a:rPr spc="-5" dirty="0"/>
              <a:t>Linear,</a:t>
            </a:r>
            <a:r>
              <a:rPr spc="20" dirty="0"/>
              <a:t> </a:t>
            </a:r>
            <a:r>
              <a:rPr spc="-5" dirty="0"/>
              <a:t>Position-Invariant</a:t>
            </a:r>
            <a:r>
              <a:rPr spc="25" dirty="0"/>
              <a:t> </a:t>
            </a:r>
            <a:r>
              <a:rPr spc="-5" dirty="0"/>
              <a:t>Degradations</a:t>
            </a:r>
          </a:p>
          <a:p>
            <a:pPr marL="355600" indent="-342900">
              <a:lnSpc>
                <a:spcPts val="2875"/>
              </a:lnSpc>
              <a:buClr>
                <a:srgbClr val="330065"/>
              </a:buClr>
              <a:buSzPct val="70833"/>
              <a:buFont typeface="Wingdings"/>
              <a:buChar char=""/>
              <a:tabLst>
                <a:tab pos="354965" algn="l"/>
                <a:tab pos="355600" algn="l"/>
              </a:tabLst>
            </a:pPr>
            <a:r>
              <a:rPr dirty="0"/>
              <a:t>Estimating</a:t>
            </a:r>
            <a:r>
              <a:rPr spc="-5" dirty="0"/>
              <a:t> </a:t>
            </a:r>
            <a:r>
              <a:rPr dirty="0"/>
              <a:t>the </a:t>
            </a:r>
            <a:r>
              <a:rPr spc="-5" dirty="0"/>
              <a:t>Degradation Function</a:t>
            </a:r>
          </a:p>
          <a:p>
            <a:pPr marL="355600" indent="-342900">
              <a:lnSpc>
                <a:spcPts val="2875"/>
              </a:lnSpc>
              <a:buClr>
                <a:srgbClr val="330065"/>
              </a:buClr>
              <a:buSzPct val="70833"/>
              <a:buFont typeface="Wingdings"/>
              <a:buChar char=""/>
              <a:tabLst>
                <a:tab pos="354965" algn="l"/>
                <a:tab pos="355600" algn="l"/>
              </a:tabLst>
            </a:pPr>
            <a:r>
              <a:rPr dirty="0"/>
              <a:t>Inverse</a:t>
            </a:r>
            <a:r>
              <a:rPr spc="-30" dirty="0"/>
              <a:t> </a:t>
            </a:r>
            <a:r>
              <a:rPr spc="-5" dirty="0"/>
              <a:t>Filtering</a:t>
            </a:r>
          </a:p>
          <a:p>
            <a:pPr marL="355600" indent="-342900">
              <a:lnSpc>
                <a:spcPts val="2875"/>
              </a:lnSpc>
              <a:buClr>
                <a:srgbClr val="330065"/>
              </a:buClr>
              <a:buSzPct val="70833"/>
              <a:buFont typeface="Wingdings"/>
              <a:buChar char=""/>
              <a:tabLst>
                <a:tab pos="354965" algn="l"/>
                <a:tab pos="355600" algn="l"/>
              </a:tabLst>
            </a:pPr>
            <a:r>
              <a:rPr spc="-5" dirty="0"/>
              <a:t>Minimun</a:t>
            </a:r>
            <a:r>
              <a:rPr spc="15" dirty="0"/>
              <a:t> </a:t>
            </a:r>
            <a:r>
              <a:rPr spc="-5" dirty="0"/>
              <a:t>Mean</a:t>
            </a:r>
            <a:r>
              <a:rPr spc="15" dirty="0"/>
              <a:t> </a:t>
            </a:r>
            <a:r>
              <a:rPr spc="-5" dirty="0"/>
              <a:t>Square</a:t>
            </a:r>
            <a:r>
              <a:rPr spc="15" dirty="0"/>
              <a:t> </a:t>
            </a:r>
            <a:r>
              <a:rPr spc="-5" dirty="0"/>
              <a:t>Error(Wiener)</a:t>
            </a:r>
            <a:r>
              <a:rPr spc="15" dirty="0"/>
              <a:t> </a:t>
            </a:r>
            <a:r>
              <a:rPr spc="-5" dirty="0"/>
              <a:t>Filtering</a:t>
            </a:r>
          </a:p>
          <a:p>
            <a:pPr marL="355600" indent="-342900">
              <a:lnSpc>
                <a:spcPts val="2875"/>
              </a:lnSpc>
              <a:buClr>
                <a:srgbClr val="330065"/>
              </a:buClr>
              <a:buSzPct val="70833"/>
              <a:buFont typeface="Wingdings"/>
              <a:buChar char=""/>
              <a:tabLst>
                <a:tab pos="354965" algn="l"/>
                <a:tab pos="355600" algn="l"/>
              </a:tabLst>
            </a:pPr>
            <a:r>
              <a:rPr spc="-5" dirty="0"/>
              <a:t>Constrained</a:t>
            </a:r>
            <a:r>
              <a:rPr spc="10" dirty="0"/>
              <a:t> </a:t>
            </a:r>
            <a:r>
              <a:rPr spc="-5" dirty="0"/>
              <a:t>Least</a:t>
            </a:r>
            <a:r>
              <a:rPr spc="15" dirty="0"/>
              <a:t> </a:t>
            </a:r>
            <a:r>
              <a:rPr spc="-5" dirty="0"/>
              <a:t>Squared</a:t>
            </a:r>
            <a:r>
              <a:rPr spc="10" dirty="0"/>
              <a:t> </a:t>
            </a:r>
            <a:r>
              <a:rPr spc="-5" dirty="0"/>
              <a:t>Filtering</a:t>
            </a:r>
          </a:p>
          <a:p>
            <a:pPr marL="355600" indent="-342900">
              <a:lnSpc>
                <a:spcPts val="2875"/>
              </a:lnSpc>
              <a:buClr>
                <a:srgbClr val="330065"/>
              </a:buClr>
              <a:buSzPct val="70833"/>
              <a:buFont typeface="Wingdings"/>
              <a:buChar char=""/>
              <a:tabLst>
                <a:tab pos="354965" algn="l"/>
                <a:tab pos="355600" algn="l"/>
              </a:tabLst>
            </a:pPr>
            <a:r>
              <a:rPr dirty="0"/>
              <a:t>Geometric</a:t>
            </a:r>
            <a:r>
              <a:rPr spc="-35" dirty="0"/>
              <a:t> </a:t>
            </a:r>
            <a:r>
              <a:rPr spc="-5" dirty="0"/>
              <a:t>Mean</a:t>
            </a:r>
            <a:r>
              <a:rPr spc="-30" dirty="0"/>
              <a:t> </a:t>
            </a:r>
            <a:r>
              <a:rPr dirty="0"/>
              <a:t>Filter</a:t>
            </a:r>
          </a:p>
          <a:p>
            <a:pPr marL="355600" indent="-342900">
              <a:lnSpc>
                <a:spcPts val="2875"/>
              </a:lnSpc>
              <a:buClr>
                <a:srgbClr val="330065"/>
              </a:buClr>
              <a:buSzPct val="70833"/>
              <a:buFont typeface="Wingdings"/>
              <a:buChar char=""/>
              <a:tabLst>
                <a:tab pos="354965" algn="l"/>
                <a:tab pos="355600" algn="l"/>
              </a:tabLst>
            </a:pPr>
            <a:r>
              <a:rPr dirty="0"/>
              <a:t>Geometric</a:t>
            </a:r>
            <a:r>
              <a:rPr spc="-55" dirty="0"/>
              <a:t> </a:t>
            </a:r>
            <a:r>
              <a:rPr dirty="0"/>
              <a:t>Transformations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pPr/>
              <a:t>25</a:t>
            </a:fld>
            <a:endParaRPr lang="en-IN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721741" y="1495409"/>
            <a:ext cx="7218045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marR="5080" indent="-342900">
              <a:spcBef>
                <a:spcPts val="100"/>
              </a:spcBef>
              <a:buClr>
                <a:srgbClr val="330065"/>
              </a:buClr>
              <a:buSzPct val="70000"/>
              <a:buFont typeface="Wingdings"/>
              <a:buChar char=""/>
              <a:tabLst>
                <a:tab pos="354965" algn="l"/>
                <a:tab pos="355600" algn="l"/>
              </a:tabLst>
            </a:pPr>
            <a:r>
              <a:rPr sz="3000" spc="-5" dirty="0">
                <a:latin typeface="Arial MT"/>
                <a:cs typeface="Arial MT"/>
              </a:rPr>
              <a:t>When the only degradation present in </a:t>
            </a:r>
            <a:r>
              <a:rPr sz="3000" spc="-10" dirty="0">
                <a:latin typeface="Arial MT"/>
                <a:cs typeface="Arial MT"/>
              </a:rPr>
              <a:t>an </a:t>
            </a:r>
            <a:r>
              <a:rPr sz="3000" spc="-825" dirty="0">
                <a:latin typeface="Arial MT"/>
                <a:cs typeface="Arial MT"/>
              </a:rPr>
              <a:t> </a:t>
            </a:r>
            <a:r>
              <a:rPr sz="3000" spc="-5" dirty="0">
                <a:latin typeface="Arial MT"/>
                <a:cs typeface="Arial MT"/>
              </a:rPr>
              <a:t>image</a:t>
            </a:r>
            <a:r>
              <a:rPr sz="3000" spc="-10" dirty="0">
                <a:latin typeface="Arial MT"/>
                <a:cs typeface="Arial MT"/>
              </a:rPr>
              <a:t> </a:t>
            </a:r>
            <a:r>
              <a:rPr sz="3000" spc="-5" dirty="0">
                <a:latin typeface="Arial MT"/>
                <a:cs typeface="Arial MT"/>
              </a:rPr>
              <a:t>is </a:t>
            </a:r>
            <a:r>
              <a:rPr sz="3000" spc="-10" dirty="0">
                <a:latin typeface="Arial MT"/>
                <a:cs typeface="Arial MT"/>
              </a:rPr>
              <a:t>noise</a:t>
            </a:r>
            <a:endParaRPr sz="30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007493" y="3138483"/>
            <a:ext cx="5767705" cy="1501775"/>
          </a:xfrm>
          <a:prstGeom prst="rect">
            <a:avLst/>
          </a:prstGeom>
        </p:spPr>
        <p:txBody>
          <a:bodyPr vert="horz" wrap="square" lIns="0" tIns="248285" rIns="0" bIns="0" rtlCol="0">
            <a:spAutoFit/>
          </a:bodyPr>
          <a:lstStyle/>
          <a:p>
            <a:pPr marL="12700">
              <a:spcBef>
                <a:spcPts val="1955"/>
              </a:spcBef>
            </a:pPr>
            <a:r>
              <a:rPr sz="3000" spc="-10" dirty="0">
                <a:latin typeface="Arial MT"/>
                <a:cs typeface="Arial MT"/>
              </a:rPr>
              <a:t>and</a:t>
            </a:r>
            <a:endParaRPr sz="3000">
              <a:latin typeface="Arial MT"/>
              <a:cs typeface="Arial MT"/>
            </a:endParaRPr>
          </a:p>
          <a:p>
            <a:pPr marL="1158875">
              <a:spcBef>
                <a:spcPts val="2090"/>
              </a:spcBef>
            </a:pPr>
            <a:r>
              <a:rPr sz="3400" i="1" spc="170" dirty="0">
                <a:latin typeface="Times New Roman"/>
                <a:cs typeface="Times New Roman"/>
              </a:rPr>
              <a:t>G</a:t>
            </a:r>
            <a:r>
              <a:rPr sz="3400" spc="-10" dirty="0">
                <a:latin typeface="Times New Roman"/>
                <a:cs typeface="Times New Roman"/>
              </a:rPr>
              <a:t>(</a:t>
            </a:r>
            <a:r>
              <a:rPr sz="3400" i="1" spc="120" dirty="0">
                <a:latin typeface="Times New Roman"/>
                <a:cs typeface="Times New Roman"/>
              </a:rPr>
              <a:t>u</a:t>
            </a:r>
            <a:r>
              <a:rPr sz="3400" spc="-5" dirty="0">
                <a:latin typeface="Times New Roman"/>
                <a:cs typeface="Times New Roman"/>
              </a:rPr>
              <a:t>,</a:t>
            </a:r>
            <a:r>
              <a:rPr sz="3400" spc="-390" dirty="0">
                <a:latin typeface="Times New Roman"/>
                <a:cs typeface="Times New Roman"/>
              </a:rPr>
              <a:t> </a:t>
            </a:r>
            <a:r>
              <a:rPr sz="3400" i="1" spc="100" dirty="0">
                <a:latin typeface="Times New Roman"/>
                <a:cs typeface="Times New Roman"/>
              </a:rPr>
              <a:t>v</a:t>
            </a:r>
            <a:r>
              <a:rPr sz="3400" spc="-5" dirty="0">
                <a:latin typeface="Times New Roman"/>
                <a:cs typeface="Times New Roman"/>
              </a:rPr>
              <a:t>)</a:t>
            </a:r>
            <a:r>
              <a:rPr sz="3400" spc="60" dirty="0">
                <a:latin typeface="Times New Roman"/>
                <a:cs typeface="Times New Roman"/>
              </a:rPr>
              <a:t> </a:t>
            </a:r>
            <a:r>
              <a:rPr sz="3400" spc="-5" dirty="0">
                <a:latin typeface="Symbol"/>
                <a:cs typeface="Symbol"/>
              </a:rPr>
              <a:t></a:t>
            </a:r>
            <a:r>
              <a:rPr sz="3400" spc="190" dirty="0">
                <a:latin typeface="Times New Roman"/>
                <a:cs typeface="Times New Roman"/>
              </a:rPr>
              <a:t> </a:t>
            </a:r>
            <a:r>
              <a:rPr sz="3400" i="1" spc="-5" dirty="0">
                <a:latin typeface="Times New Roman"/>
                <a:cs typeface="Times New Roman"/>
              </a:rPr>
              <a:t>F</a:t>
            </a:r>
            <a:r>
              <a:rPr sz="3400" i="1" spc="-455" dirty="0">
                <a:latin typeface="Times New Roman"/>
                <a:cs typeface="Times New Roman"/>
              </a:rPr>
              <a:t> </a:t>
            </a:r>
            <a:r>
              <a:rPr sz="3400" spc="-10" dirty="0">
                <a:latin typeface="Times New Roman"/>
                <a:cs typeface="Times New Roman"/>
              </a:rPr>
              <a:t>(</a:t>
            </a:r>
            <a:r>
              <a:rPr sz="3400" i="1" spc="120" dirty="0">
                <a:latin typeface="Times New Roman"/>
                <a:cs typeface="Times New Roman"/>
              </a:rPr>
              <a:t>u</a:t>
            </a:r>
            <a:r>
              <a:rPr sz="3400" spc="-5" dirty="0">
                <a:latin typeface="Times New Roman"/>
                <a:cs typeface="Times New Roman"/>
              </a:rPr>
              <a:t>,</a:t>
            </a:r>
            <a:r>
              <a:rPr sz="3400" spc="-390" dirty="0">
                <a:latin typeface="Times New Roman"/>
                <a:cs typeface="Times New Roman"/>
              </a:rPr>
              <a:t> </a:t>
            </a:r>
            <a:r>
              <a:rPr sz="3400" i="1" spc="100" dirty="0">
                <a:latin typeface="Times New Roman"/>
                <a:cs typeface="Times New Roman"/>
              </a:rPr>
              <a:t>v</a:t>
            </a:r>
            <a:r>
              <a:rPr sz="3400" spc="-5" dirty="0">
                <a:latin typeface="Times New Roman"/>
                <a:cs typeface="Times New Roman"/>
              </a:rPr>
              <a:t>)</a:t>
            </a:r>
            <a:r>
              <a:rPr sz="3400" spc="-114" dirty="0">
                <a:latin typeface="Times New Roman"/>
                <a:cs typeface="Times New Roman"/>
              </a:rPr>
              <a:t> </a:t>
            </a:r>
            <a:r>
              <a:rPr sz="3400" spc="-5" dirty="0">
                <a:latin typeface="Symbol"/>
                <a:cs typeface="Symbol"/>
              </a:rPr>
              <a:t></a:t>
            </a:r>
            <a:r>
              <a:rPr sz="3400" spc="110" dirty="0">
                <a:latin typeface="Times New Roman"/>
                <a:cs typeface="Times New Roman"/>
              </a:rPr>
              <a:t> </a:t>
            </a:r>
            <a:r>
              <a:rPr sz="3400" i="1" spc="-5" dirty="0">
                <a:latin typeface="Times New Roman"/>
                <a:cs typeface="Times New Roman"/>
              </a:rPr>
              <a:t>N</a:t>
            </a:r>
            <a:r>
              <a:rPr sz="3400" i="1" spc="-430" dirty="0">
                <a:latin typeface="Times New Roman"/>
                <a:cs typeface="Times New Roman"/>
              </a:rPr>
              <a:t> </a:t>
            </a:r>
            <a:r>
              <a:rPr sz="3400" spc="-10" dirty="0">
                <a:latin typeface="Times New Roman"/>
                <a:cs typeface="Times New Roman"/>
              </a:rPr>
              <a:t>(</a:t>
            </a:r>
            <a:r>
              <a:rPr sz="3400" i="1" spc="125" dirty="0">
                <a:latin typeface="Times New Roman"/>
                <a:cs typeface="Times New Roman"/>
              </a:rPr>
              <a:t>u</a:t>
            </a:r>
            <a:r>
              <a:rPr sz="3400" spc="-5" dirty="0">
                <a:latin typeface="Times New Roman"/>
                <a:cs typeface="Times New Roman"/>
              </a:rPr>
              <a:t>,</a:t>
            </a:r>
            <a:r>
              <a:rPr sz="3400" spc="-395" dirty="0">
                <a:latin typeface="Times New Roman"/>
                <a:cs typeface="Times New Roman"/>
              </a:rPr>
              <a:t> </a:t>
            </a:r>
            <a:r>
              <a:rPr sz="3400" i="1" spc="95" dirty="0">
                <a:latin typeface="Times New Roman"/>
                <a:cs typeface="Times New Roman"/>
              </a:rPr>
              <a:t>v</a:t>
            </a:r>
            <a:r>
              <a:rPr sz="3400" spc="-5" dirty="0">
                <a:latin typeface="Times New Roman"/>
                <a:cs typeface="Times New Roman"/>
              </a:rPr>
              <a:t>)</a:t>
            </a:r>
            <a:endParaRPr sz="34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221939" y="2566979"/>
            <a:ext cx="4353560" cy="5467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spcBef>
                <a:spcPts val="120"/>
              </a:spcBef>
              <a:tabLst>
                <a:tab pos="1680210" algn="l"/>
              </a:tabLst>
            </a:pPr>
            <a:r>
              <a:rPr sz="3200" b="0" i="1" spc="15" dirty="0">
                <a:solidFill>
                  <a:srgbClr val="000000"/>
                </a:solidFill>
                <a:latin typeface="Times New Roman"/>
                <a:cs typeface="Times New Roman"/>
              </a:rPr>
              <a:t>g</a:t>
            </a:r>
            <a:r>
              <a:rPr sz="3200" b="0" i="1" spc="-5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3200" b="0" spc="270" dirty="0">
                <a:solidFill>
                  <a:srgbClr val="000000"/>
                </a:solidFill>
                <a:latin typeface="Times New Roman"/>
                <a:cs typeface="Times New Roman"/>
              </a:rPr>
              <a:t>(</a:t>
            </a:r>
            <a:r>
              <a:rPr sz="3200" b="0" i="1" spc="60" dirty="0">
                <a:solidFill>
                  <a:srgbClr val="000000"/>
                </a:solidFill>
                <a:latin typeface="Times New Roman"/>
                <a:cs typeface="Times New Roman"/>
              </a:rPr>
              <a:t>x</a:t>
            </a:r>
            <a:r>
              <a:rPr sz="3200" b="0" spc="5" dirty="0">
                <a:solidFill>
                  <a:srgbClr val="000000"/>
                </a:solidFill>
                <a:latin typeface="Times New Roman"/>
                <a:cs typeface="Times New Roman"/>
              </a:rPr>
              <a:t>,</a:t>
            </a:r>
            <a:r>
              <a:rPr sz="3200" b="0" spc="-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3200" b="0" i="1" spc="165" dirty="0">
                <a:solidFill>
                  <a:srgbClr val="000000"/>
                </a:solidFill>
                <a:latin typeface="Times New Roman"/>
                <a:cs typeface="Times New Roman"/>
              </a:rPr>
              <a:t>y</a:t>
            </a:r>
            <a:r>
              <a:rPr sz="3200" b="0" spc="10" dirty="0">
                <a:solidFill>
                  <a:srgbClr val="000000"/>
                </a:solidFill>
                <a:latin typeface="Times New Roman"/>
                <a:cs typeface="Times New Roman"/>
              </a:rPr>
              <a:t>)</a:t>
            </a:r>
            <a:r>
              <a:rPr sz="3200" b="0" spc="6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3200" b="0" spc="15" dirty="0">
                <a:solidFill>
                  <a:srgbClr val="000000"/>
                </a:solidFill>
                <a:latin typeface="Symbol"/>
                <a:cs typeface="Symbol"/>
              </a:rPr>
              <a:t></a:t>
            </a:r>
            <a:r>
              <a:rPr sz="3200" b="0" dirty="0">
                <a:solidFill>
                  <a:srgbClr val="000000"/>
                </a:solidFill>
                <a:latin typeface="Times New Roman"/>
                <a:cs typeface="Times New Roman"/>
              </a:rPr>
              <a:t>	</a:t>
            </a:r>
            <a:r>
              <a:rPr sz="3200" b="0" i="1" spc="5" dirty="0">
                <a:solidFill>
                  <a:srgbClr val="000000"/>
                </a:solidFill>
                <a:latin typeface="Times New Roman"/>
                <a:cs typeface="Times New Roman"/>
              </a:rPr>
              <a:t>f</a:t>
            </a:r>
            <a:r>
              <a:rPr sz="3200" b="0" i="1" spc="-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3200" b="0" spc="260" dirty="0">
                <a:solidFill>
                  <a:srgbClr val="000000"/>
                </a:solidFill>
                <a:latin typeface="Times New Roman"/>
                <a:cs typeface="Times New Roman"/>
              </a:rPr>
              <a:t>(</a:t>
            </a:r>
            <a:r>
              <a:rPr sz="3200" b="0" i="1" spc="65" dirty="0">
                <a:solidFill>
                  <a:srgbClr val="000000"/>
                </a:solidFill>
                <a:latin typeface="Times New Roman"/>
                <a:cs typeface="Times New Roman"/>
              </a:rPr>
              <a:t>x</a:t>
            </a:r>
            <a:r>
              <a:rPr sz="3200" b="0" spc="5" dirty="0">
                <a:solidFill>
                  <a:srgbClr val="000000"/>
                </a:solidFill>
                <a:latin typeface="Times New Roman"/>
                <a:cs typeface="Times New Roman"/>
              </a:rPr>
              <a:t>,</a:t>
            </a:r>
            <a:r>
              <a:rPr sz="3200" b="0" spc="-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3200" b="0" i="1" spc="165" dirty="0">
                <a:solidFill>
                  <a:srgbClr val="000000"/>
                </a:solidFill>
                <a:latin typeface="Times New Roman"/>
                <a:cs typeface="Times New Roman"/>
              </a:rPr>
              <a:t>y</a:t>
            </a:r>
            <a:r>
              <a:rPr sz="3200" b="0" spc="10" dirty="0">
                <a:solidFill>
                  <a:srgbClr val="000000"/>
                </a:solidFill>
                <a:latin typeface="Times New Roman"/>
                <a:cs typeface="Times New Roman"/>
              </a:rPr>
              <a:t>)</a:t>
            </a:r>
            <a:r>
              <a:rPr sz="3200" b="0" spc="-10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3200" b="0" spc="15" dirty="0">
                <a:solidFill>
                  <a:srgbClr val="000000"/>
                </a:solidFill>
                <a:latin typeface="Symbol"/>
                <a:cs typeface="Symbol"/>
              </a:rPr>
              <a:t></a:t>
            </a:r>
            <a:r>
              <a:rPr sz="3200" b="0" spc="-44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3400" b="0" spc="-100" dirty="0">
                <a:solidFill>
                  <a:srgbClr val="000000"/>
                </a:solidFill>
                <a:latin typeface="Symbol"/>
                <a:cs typeface="Symbol"/>
              </a:rPr>
              <a:t></a:t>
            </a:r>
            <a:r>
              <a:rPr sz="3400" b="0" spc="-55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3200" b="0" spc="260" dirty="0">
                <a:solidFill>
                  <a:srgbClr val="000000"/>
                </a:solidFill>
                <a:latin typeface="Times New Roman"/>
                <a:cs typeface="Times New Roman"/>
              </a:rPr>
              <a:t>(</a:t>
            </a:r>
            <a:r>
              <a:rPr sz="3200" b="0" i="1" spc="65" dirty="0">
                <a:solidFill>
                  <a:srgbClr val="000000"/>
                </a:solidFill>
                <a:latin typeface="Times New Roman"/>
                <a:cs typeface="Times New Roman"/>
              </a:rPr>
              <a:t>x</a:t>
            </a:r>
            <a:r>
              <a:rPr sz="3200" b="0" spc="5" dirty="0">
                <a:solidFill>
                  <a:srgbClr val="000000"/>
                </a:solidFill>
                <a:latin typeface="Times New Roman"/>
                <a:cs typeface="Times New Roman"/>
              </a:rPr>
              <a:t>,</a:t>
            </a:r>
            <a:r>
              <a:rPr sz="3200" b="0" spc="-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3200" b="0" i="1" spc="160" dirty="0">
                <a:solidFill>
                  <a:srgbClr val="000000"/>
                </a:solidFill>
                <a:latin typeface="Times New Roman"/>
                <a:cs typeface="Times New Roman"/>
              </a:rPr>
              <a:t>y</a:t>
            </a:r>
            <a:r>
              <a:rPr sz="3200" b="0" spc="10" dirty="0">
                <a:solidFill>
                  <a:srgbClr val="000000"/>
                </a:solidFill>
                <a:latin typeface="Times New Roman"/>
                <a:cs typeface="Times New Roman"/>
              </a:rPr>
              <a:t>)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43807E7C-5372-FF68-83BD-29D8BDEDF404}"/>
              </a:ext>
            </a:extLst>
          </p:cNvPr>
          <p:cNvSpPr txBox="1"/>
          <p:nvPr/>
        </p:nvSpPr>
        <p:spPr>
          <a:xfrm>
            <a:off x="321469" y="280180"/>
            <a:ext cx="13046869" cy="10895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55600" marR="959485" indent="-342900">
              <a:lnSpc>
                <a:spcPct val="79800"/>
              </a:lnSpc>
              <a:spcBef>
                <a:spcPts val="580"/>
              </a:spcBef>
              <a:buClr>
                <a:srgbClr val="330065"/>
              </a:buClr>
              <a:buSzPct val="70833"/>
              <a:buFont typeface="Wingdings"/>
              <a:buChar char=""/>
              <a:tabLst>
                <a:tab pos="354965" algn="l"/>
                <a:tab pos="355600" algn="l"/>
              </a:tabLst>
            </a:pPr>
            <a:r>
              <a:rPr lang="en-GB" sz="4000" spc="-5" dirty="0">
                <a:solidFill>
                  <a:srgbClr val="FF0000"/>
                </a:solidFill>
              </a:rPr>
              <a:t>Restoration</a:t>
            </a:r>
            <a:r>
              <a:rPr lang="en-GB" sz="4000" spc="5" dirty="0">
                <a:solidFill>
                  <a:srgbClr val="FF0000"/>
                </a:solidFill>
              </a:rPr>
              <a:t> </a:t>
            </a:r>
            <a:r>
              <a:rPr lang="en-GB" sz="4000" spc="-5" dirty="0">
                <a:solidFill>
                  <a:srgbClr val="FF0000"/>
                </a:solidFill>
              </a:rPr>
              <a:t>in</a:t>
            </a:r>
            <a:r>
              <a:rPr lang="en-GB" sz="4000" spc="10" dirty="0">
                <a:solidFill>
                  <a:srgbClr val="FF0000"/>
                </a:solidFill>
              </a:rPr>
              <a:t> </a:t>
            </a:r>
            <a:r>
              <a:rPr lang="en-GB" sz="4000" dirty="0">
                <a:solidFill>
                  <a:srgbClr val="FF0000"/>
                </a:solidFill>
              </a:rPr>
              <a:t>the</a:t>
            </a:r>
            <a:r>
              <a:rPr lang="en-GB" sz="4000" spc="10" dirty="0">
                <a:solidFill>
                  <a:srgbClr val="FF0000"/>
                </a:solidFill>
              </a:rPr>
              <a:t> </a:t>
            </a:r>
            <a:r>
              <a:rPr lang="en-GB" sz="4000" spc="-5" dirty="0">
                <a:solidFill>
                  <a:srgbClr val="FF0000"/>
                </a:solidFill>
              </a:rPr>
              <a:t>Presence</a:t>
            </a:r>
            <a:r>
              <a:rPr lang="en-GB" sz="4000" spc="5" dirty="0">
                <a:solidFill>
                  <a:srgbClr val="FF0000"/>
                </a:solidFill>
              </a:rPr>
              <a:t> </a:t>
            </a:r>
            <a:r>
              <a:rPr lang="en-GB" sz="4000" dirty="0">
                <a:solidFill>
                  <a:srgbClr val="FF0000"/>
                </a:solidFill>
              </a:rPr>
              <a:t>of</a:t>
            </a:r>
            <a:r>
              <a:rPr lang="en-GB" sz="4000" spc="10" dirty="0">
                <a:solidFill>
                  <a:srgbClr val="FF0000"/>
                </a:solidFill>
              </a:rPr>
              <a:t> </a:t>
            </a:r>
            <a:r>
              <a:rPr lang="en-GB" sz="4000" spc="-5" dirty="0">
                <a:solidFill>
                  <a:srgbClr val="FF0000"/>
                </a:solidFill>
              </a:rPr>
              <a:t>Noise</a:t>
            </a:r>
            <a:r>
              <a:rPr lang="en-GB" sz="4000" spc="10" dirty="0">
                <a:solidFill>
                  <a:srgbClr val="FF0000"/>
                </a:solidFill>
              </a:rPr>
              <a:t> </a:t>
            </a:r>
            <a:r>
              <a:rPr lang="en-GB" sz="4000" spc="-5" dirty="0">
                <a:solidFill>
                  <a:srgbClr val="FF0000"/>
                </a:solidFill>
              </a:rPr>
              <a:t>Only-Spatial </a:t>
            </a:r>
            <a:r>
              <a:rPr lang="en-GB" sz="4000" spc="-655" dirty="0">
                <a:solidFill>
                  <a:srgbClr val="FF0000"/>
                </a:solidFill>
              </a:rPr>
              <a:t> </a:t>
            </a:r>
            <a:r>
              <a:rPr lang="en-GB" sz="4000" spc="-5" dirty="0" smtClean="0">
                <a:solidFill>
                  <a:srgbClr val="FF0000"/>
                </a:solidFill>
              </a:rPr>
              <a:t>Filtering-Methods</a:t>
            </a:r>
            <a:endParaRPr lang="en-GB" sz="4000" spc="-5" dirty="0">
              <a:solidFill>
                <a:srgbClr val="FF0000"/>
              </a:solidFill>
            </a:endParaRPr>
          </a:p>
        </p:txBody>
      </p:sp>
      <p:sp>
        <p:nvSpPr>
          <p:cNvPr id="7" name="object 2"/>
          <p:cNvSpPr txBox="1"/>
          <p:nvPr/>
        </p:nvSpPr>
        <p:spPr>
          <a:xfrm>
            <a:off x="2293113" y="4924433"/>
            <a:ext cx="3641725" cy="238206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60045" indent="-347980">
              <a:spcBef>
                <a:spcPts val="95"/>
              </a:spcBef>
              <a:buClr>
                <a:srgbClr val="659A9A"/>
              </a:buClr>
              <a:buSzPct val="69230"/>
              <a:buFont typeface="Wingdings"/>
              <a:buChar char=""/>
              <a:tabLst>
                <a:tab pos="360045" algn="l"/>
                <a:tab pos="360680" algn="l"/>
              </a:tabLst>
            </a:pPr>
            <a:r>
              <a:rPr sz="2600" spc="-5" dirty="0">
                <a:solidFill>
                  <a:srgbClr val="0000FF"/>
                </a:solidFill>
                <a:latin typeface="Arial MT"/>
                <a:cs typeface="Arial MT"/>
              </a:rPr>
              <a:t>Mean</a:t>
            </a:r>
            <a:r>
              <a:rPr sz="2600" spc="-30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2600" spc="-5" dirty="0">
                <a:solidFill>
                  <a:srgbClr val="0000FF"/>
                </a:solidFill>
                <a:latin typeface="Arial MT"/>
                <a:cs typeface="Arial MT"/>
              </a:rPr>
              <a:t>Filters</a:t>
            </a:r>
            <a:endParaRPr sz="2600">
              <a:latin typeface="Arial MT"/>
              <a:cs typeface="Arial MT"/>
            </a:endParaRPr>
          </a:p>
          <a:p>
            <a:pPr>
              <a:spcBef>
                <a:spcPts val="10"/>
              </a:spcBef>
              <a:buClr>
                <a:srgbClr val="659A9A"/>
              </a:buClr>
              <a:buFont typeface="Wingdings"/>
              <a:buChar char=""/>
            </a:pPr>
            <a:endParaRPr sz="3800">
              <a:latin typeface="Arial MT"/>
              <a:cs typeface="Arial MT"/>
            </a:endParaRPr>
          </a:p>
          <a:p>
            <a:pPr marL="360045" indent="-347980">
              <a:buClr>
                <a:srgbClr val="659A9A"/>
              </a:buClr>
              <a:buSzPct val="69230"/>
              <a:buFont typeface="Wingdings"/>
              <a:buChar char=""/>
              <a:tabLst>
                <a:tab pos="360045" algn="l"/>
                <a:tab pos="360680" algn="l"/>
              </a:tabLst>
            </a:pPr>
            <a:r>
              <a:rPr sz="2600" spc="-5" dirty="0">
                <a:latin typeface="Arial MT"/>
                <a:cs typeface="Arial MT"/>
              </a:rPr>
              <a:t>Order-Statistics</a:t>
            </a:r>
            <a:r>
              <a:rPr sz="2600" spc="-10" dirty="0">
                <a:latin typeface="Arial MT"/>
                <a:cs typeface="Arial MT"/>
              </a:rPr>
              <a:t> </a:t>
            </a:r>
            <a:r>
              <a:rPr sz="2600" spc="-5" dirty="0">
                <a:latin typeface="Arial MT"/>
                <a:cs typeface="Arial MT"/>
              </a:rPr>
              <a:t>Filters</a:t>
            </a:r>
            <a:endParaRPr sz="2600">
              <a:latin typeface="Arial MT"/>
              <a:cs typeface="Arial MT"/>
            </a:endParaRPr>
          </a:p>
          <a:p>
            <a:pPr>
              <a:spcBef>
                <a:spcPts val="10"/>
              </a:spcBef>
              <a:buClr>
                <a:srgbClr val="659A9A"/>
              </a:buClr>
              <a:buFont typeface="Wingdings"/>
              <a:buChar char=""/>
            </a:pPr>
            <a:endParaRPr sz="3800">
              <a:latin typeface="Arial MT"/>
              <a:cs typeface="Arial MT"/>
            </a:endParaRPr>
          </a:p>
          <a:p>
            <a:pPr marL="360045" indent="-347980">
              <a:buClr>
                <a:srgbClr val="659A9A"/>
              </a:buClr>
              <a:buSzPct val="69230"/>
              <a:buFont typeface="Wingdings"/>
              <a:buChar char=""/>
              <a:tabLst>
                <a:tab pos="360045" algn="l"/>
                <a:tab pos="360680" algn="l"/>
              </a:tabLst>
            </a:pPr>
            <a:r>
              <a:rPr sz="2600" spc="-5" dirty="0">
                <a:latin typeface="Arial MT"/>
                <a:cs typeface="Arial MT"/>
              </a:rPr>
              <a:t>Adaptive</a:t>
            </a:r>
            <a:r>
              <a:rPr sz="2600" spc="-15" dirty="0">
                <a:latin typeface="Arial MT"/>
                <a:cs typeface="Arial MT"/>
              </a:rPr>
              <a:t> </a:t>
            </a:r>
            <a:r>
              <a:rPr sz="2600" spc="-5" dirty="0">
                <a:latin typeface="Arial MT"/>
                <a:cs typeface="Arial MT"/>
              </a:rPr>
              <a:t>Filters</a:t>
            </a:r>
            <a:endParaRPr sz="2600">
              <a:latin typeface="Arial MT"/>
              <a:cs typeface="Arial MT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pPr/>
              <a:t>26</a:t>
            </a:fld>
            <a:endParaRPr lang="en-IN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9006F0E3-6A36-C5C1-BBCC-D2F2AA9327ED}"/>
              </a:ext>
            </a:extLst>
          </p:cNvPr>
          <p:cNvSpPr txBox="1"/>
          <p:nvPr/>
        </p:nvSpPr>
        <p:spPr>
          <a:xfrm>
            <a:off x="321469" y="280180"/>
            <a:ext cx="13046869" cy="10895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55600" marR="959485" indent="-342900">
              <a:lnSpc>
                <a:spcPct val="79800"/>
              </a:lnSpc>
              <a:spcBef>
                <a:spcPts val="580"/>
              </a:spcBef>
              <a:buClr>
                <a:srgbClr val="330065"/>
              </a:buClr>
              <a:buSzPct val="70833"/>
              <a:buFont typeface="Wingdings"/>
              <a:buChar char=""/>
              <a:tabLst>
                <a:tab pos="354965" algn="l"/>
                <a:tab pos="355600" algn="l"/>
              </a:tabLst>
            </a:pPr>
            <a:r>
              <a:rPr lang="en-GB" sz="4000" spc="-5" dirty="0">
                <a:solidFill>
                  <a:srgbClr val="FF0000"/>
                </a:solidFill>
              </a:rPr>
              <a:t>Restoration</a:t>
            </a:r>
            <a:r>
              <a:rPr lang="en-GB" sz="4000" spc="5" dirty="0">
                <a:solidFill>
                  <a:srgbClr val="FF0000"/>
                </a:solidFill>
              </a:rPr>
              <a:t> </a:t>
            </a:r>
            <a:r>
              <a:rPr lang="en-GB" sz="4000" spc="-5" dirty="0">
                <a:solidFill>
                  <a:srgbClr val="FF0000"/>
                </a:solidFill>
              </a:rPr>
              <a:t>in</a:t>
            </a:r>
            <a:r>
              <a:rPr lang="en-GB" sz="4000" spc="10" dirty="0">
                <a:solidFill>
                  <a:srgbClr val="FF0000"/>
                </a:solidFill>
              </a:rPr>
              <a:t> </a:t>
            </a:r>
            <a:r>
              <a:rPr lang="en-GB" sz="4000" dirty="0">
                <a:solidFill>
                  <a:srgbClr val="FF0000"/>
                </a:solidFill>
              </a:rPr>
              <a:t>the</a:t>
            </a:r>
            <a:r>
              <a:rPr lang="en-GB" sz="4000" spc="10" dirty="0">
                <a:solidFill>
                  <a:srgbClr val="FF0000"/>
                </a:solidFill>
              </a:rPr>
              <a:t> </a:t>
            </a:r>
            <a:r>
              <a:rPr lang="en-GB" sz="4000" spc="-5" dirty="0">
                <a:solidFill>
                  <a:srgbClr val="FF0000"/>
                </a:solidFill>
              </a:rPr>
              <a:t>Presence</a:t>
            </a:r>
            <a:r>
              <a:rPr lang="en-GB" sz="4000" spc="5" dirty="0">
                <a:solidFill>
                  <a:srgbClr val="FF0000"/>
                </a:solidFill>
              </a:rPr>
              <a:t> </a:t>
            </a:r>
            <a:r>
              <a:rPr lang="en-GB" sz="4000" dirty="0">
                <a:solidFill>
                  <a:srgbClr val="FF0000"/>
                </a:solidFill>
              </a:rPr>
              <a:t>of</a:t>
            </a:r>
            <a:r>
              <a:rPr lang="en-GB" sz="4000" spc="10" dirty="0">
                <a:solidFill>
                  <a:srgbClr val="FF0000"/>
                </a:solidFill>
              </a:rPr>
              <a:t> </a:t>
            </a:r>
            <a:r>
              <a:rPr lang="en-GB" sz="4000" spc="-5" dirty="0">
                <a:solidFill>
                  <a:srgbClr val="FF0000"/>
                </a:solidFill>
              </a:rPr>
              <a:t>Noise</a:t>
            </a:r>
            <a:r>
              <a:rPr lang="en-GB" sz="4000" spc="10" dirty="0">
                <a:solidFill>
                  <a:srgbClr val="FF0000"/>
                </a:solidFill>
              </a:rPr>
              <a:t> </a:t>
            </a:r>
            <a:r>
              <a:rPr lang="en-GB" sz="4000" spc="-5" dirty="0">
                <a:solidFill>
                  <a:srgbClr val="FF0000"/>
                </a:solidFill>
              </a:rPr>
              <a:t>Only-Spatial </a:t>
            </a:r>
            <a:r>
              <a:rPr lang="en-GB" sz="4000" spc="-655" dirty="0">
                <a:solidFill>
                  <a:srgbClr val="FF0000"/>
                </a:solidFill>
              </a:rPr>
              <a:t> </a:t>
            </a:r>
            <a:r>
              <a:rPr lang="en-GB" sz="4000" spc="-5" dirty="0" smtClean="0">
                <a:solidFill>
                  <a:srgbClr val="FF0000"/>
                </a:solidFill>
              </a:rPr>
              <a:t>Filtering- Mean Filter</a:t>
            </a:r>
            <a:endParaRPr lang="en-GB" sz="4000" spc="-5" dirty="0">
              <a:solidFill>
                <a:srgbClr val="FF0000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10466370-FB5D-9A66-B3FF-69CC494A7B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5469" y="1800225"/>
            <a:ext cx="8448700" cy="4934204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pPr/>
              <a:t>27</a:t>
            </a:fld>
            <a:endParaRPr lang="en-IN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55D3D1B5-2A18-CA99-662F-895795A781B4}"/>
              </a:ext>
            </a:extLst>
          </p:cNvPr>
          <p:cNvSpPr txBox="1"/>
          <p:nvPr/>
        </p:nvSpPr>
        <p:spPr>
          <a:xfrm>
            <a:off x="321469" y="280180"/>
            <a:ext cx="13046869" cy="10895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55600" marR="959485" indent="-342900">
              <a:lnSpc>
                <a:spcPct val="79800"/>
              </a:lnSpc>
              <a:spcBef>
                <a:spcPts val="580"/>
              </a:spcBef>
              <a:buClr>
                <a:srgbClr val="330065"/>
              </a:buClr>
              <a:buSzPct val="70833"/>
              <a:buFont typeface="Wingdings"/>
              <a:buChar char=""/>
              <a:tabLst>
                <a:tab pos="354965" algn="l"/>
                <a:tab pos="355600" algn="l"/>
              </a:tabLst>
            </a:pPr>
            <a:r>
              <a:rPr lang="en-GB" sz="4000" spc="-5" dirty="0">
                <a:solidFill>
                  <a:srgbClr val="FF0000"/>
                </a:solidFill>
              </a:rPr>
              <a:t>Restoration</a:t>
            </a:r>
            <a:r>
              <a:rPr lang="en-GB" sz="4000" spc="5" dirty="0">
                <a:solidFill>
                  <a:srgbClr val="FF0000"/>
                </a:solidFill>
              </a:rPr>
              <a:t> </a:t>
            </a:r>
            <a:r>
              <a:rPr lang="en-GB" sz="4000" spc="-5" dirty="0">
                <a:solidFill>
                  <a:srgbClr val="FF0000"/>
                </a:solidFill>
              </a:rPr>
              <a:t>in</a:t>
            </a:r>
            <a:r>
              <a:rPr lang="en-GB" sz="4000" spc="10" dirty="0">
                <a:solidFill>
                  <a:srgbClr val="FF0000"/>
                </a:solidFill>
              </a:rPr>
              <a:t> </a:t>
            </a:r>
            <a:r>
              <a:rPr lang="en-GB" sz="4000" dirty="0">
                <a:solidFill>
                  <a:srgbClr val="FF0000"/>
                </a:solidFill>
              </a:rPr>
              <a:t>the</a:t>
            </a:r>
            <a:r>
              <a:rPr lang="en-GB" sz="4000" spc="10" dirty="0">
                <a:solidFill>
                  <a:srgbClr val="FF0000"/>
                </a:solidFill>
              </a:rPr>
              <a:t> </a:t>
            </a:r>
            <a:r>
              <a:rPr lang="en-GB" sz="4000" spc="-5" dirty="0">
                <a:solidFill>
                  <a:srgbClr val="FF0000"/>
                </a:solidFill>
              </a:rPr>
              <a:t>Presence</a:t>
            </a:r>
            <a:r>
              <a:rPr lang="en-GB" sz="4000" spc="5" dirty="0">
                <a:solidFill>
                  <a:srgbClr val="FF0000"/>
                </a:solidFill>
              </a:rPr>
              <a:t> </a:t>
            </a:r>
            <a:r>
              <a:rPr lang="en-GB" sz="4000" dirty="0">
                <a:solidFill>
                  <a:srgbClr val="FF0000"/>
                </a:solidFill>
              </a:rPr>
              <a:t>of</a:t>
            </a:r>
            <a:r>
              <a:rPr lang="en-GB" sz="4000" spc="10" dirty="0">
                <a:solidFill>
                  <a:srgbClr val="FF0000"/>
                </a:solidFill>
              </a:rPr>
              <a:t> </a:t>
            </a:r>
            <a:r>
              <a:rPr lang="en-GB" sz="4000" spc="-5" dirty="0">
                <a:solidFill>
                  <a:srgbClr val="FF0000"/>
                </a:solidFill>
              </a:rPr>
              <a:t>Noise</a:t>
            </a:r>
            <a:r>
              <a:rPr lang="en-GB" sz="4000" spc="10" dirty="0">
                <a:solidFill>
                  <a:srgbClr val="FF0000"/>
                </a:solidFill>
              </a:rPr>
              <a:t> </a:t>
            </a:r>
            <a:r>
              <a:rPr lang="en-GB" sz="4000" spc="-5" dirty="0">
                <a:solidFill>
                  <a:srgbClr val="FF0000"/>
                </a:solidFill>
              </a:rPr>
              <a:t>Only-Spatial </a:t>
            </a:r>
            <a:r>
              <a:rPr lang="en-GB" sz="4000" spc="-655" dirty="0">
                <a:solidFill>
                  <a:srgbClr val="FF0000"/>
                </a:solidFill>
              </a:rPr>
              <a:t> </a:t>
            </a:r>
            <a:r>
              <a:rPr lang="en-GB" sz="4000" spc="-5" dirty="0" smtClean="0">
                <a:solidFill>
                  <a:srgbClr val="FF0000"/>
                </a:solidFill>
              </a:rPr>
              <a:t>Filtering-Mean filter</a:t>
            </a:r>
            <a:endParaRPr lang="en-GB" sz="4000" spc="-5" dirty="0">
              <a:solidFill>
                <a:srgbClr val="FF0000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="" xmlns:a16="http://schemas.microsoft.com/office/drawing/2014/main" id="{88F10DA3-8724-C0D3-2785-52D9EF5591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5303" y="1369709"/>
            <a:ext cx="8011742" cy="256411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="" xmlns:a16="http://schemas.microsoft.com/office/drawing/2014/main" id="{F346DD74-9640-4959-8C16-812F761D52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869" y="4237021"/>
            <a:ext cx="7467600" cy="3029106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pPr/>
              <a:t>28</a:t>
            </a:fld>
            <a:endParaRPr lang="en-IN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63A2579B-8D57-AE4C-DC38-09CBACC5719D}"/>
              </a:ext>
            </a:extLst>
          </p:cNvPr>
          <p:cNvSpPr txBox="1"/>
          <p:nvPr/>
        </p:nvSpPr>
        <p:spPr>
          <a:xfrm>
            <a:off x="321469" y="280180"/>
            <a:ext cx="13046869" cy="10895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55600" marR="959485" indent="-342900">
              <a:lnSpc>
                <a:spcPct val="79800"/>
              </a:lnSpc>
              <a:spcBef>
                <a:spcPts val="580"/>
              </a:spcBef>
              <a:buClr>
                <a:srgbClr val="330065"/>
              </a:buClr>
              <a:buSzPct val="70833"/>
              <a:buFont typeface="Wingdings"/>
              <a:buChar char=""/>
              <a:tabLst>
                <a:tab pos="354965" algn="l"/>
                <a:tab pos="355600" algn="l"/>
              </a:tabLst>
            </a:pPr>
            <a:r>
              <a:rPr lang="en-GB" sz="4000" spc="-5" dirty="0">
                <a:solidFill>
                  <a:srgbClr val="FF0000"/>
                </a:solidFill>
              </a:rPr>
              <a:t>Restoration</a:t>
            </a:r>
            <a:r>
              <a:rPr lang="en-GB" sz="4000" spc="5" dirty="0">
                <a:solidFill>
                  <a:srgbClr val="FF0000"/>
                </a:solidFill>
              </a:rPr>
              <a:t> </a:t>
            </a:r>
            <a:r>
              <a:rPr lang="en-GB" sz="4000" spc="-5" dirty="0">
                <a:solidFill>
                  <a:srgbClr val="FF0000"/>
                </a:solidFill>
              </a:rPr>
              <a:t>in</a:t>
            </a:r>
            <a:r>
              <a:rPr lang="en-GB" sz="4000" spc="10" dirty="0">
                <a:solidFill>
                  <a:srgbClr val="FF0000"/>
                </a:solidFill>
              </a:rPr>
              <a:t> </a:t>
            </a:r>
            <a:r>
              <a:rPr lang="en-GB" sz="4000" dirty="0">
                <a:solidFill>
                  <a:srgbClr val="FF0000"/>
                </a:solidFill>
              </a:rPr>
              <a:t>the</a:t>
            </a:r>
            <a:r>
              <a:rPr lang="en-GB" sz="4000" spc="10" dirty="0">
                <a:solidFill>
                  <a:srgbClr val="FF0000"/>
                </a:solidFill>
              </a:rPr>
              <a:t> </a:t>
            </a:r>
            <a:r>
              <a:rPr lang="en-GB" sz="4000" spc="-5" dirty="0">
                <a:solidFill>
                  <a:srgbClr val="FF0000"/>
                </a:solidFill>
              </a:rPr>
              <a:t>Presence</a:t>
            </a:r>
            <a:r>
              <a:rPr lang="en-GB" sz="4000" spc="5" dirty="0">
                <a:solidFill>
                  <a:srgbClr val="FF0000"/>
                </a:solidFill>
              </a:rPr>
              <a:t> </a:t>
            </a:r>
            <a:r>
              <a:rPr lang="en-GB" sz="4000" dirty="0">
                <a:solidFill>
                  <a:srgbClr val="FF0000"/>
                </a:solidFill>
              </a:rPr>
              <a:t>of</a:t>
            </a:r>
            <a:r>
              <a:rPr lang="en-GB" sz="4000" spc="10" dirty="0">
                <a:solidFill>
                  <a:srgbClr val="FF0000"/>
                </a:solidFill>
              </a:rPr>
              <a:t> </a:t>
            </a:r>
            <a:r>
              <a:rPr lang="en-GB" sz="4000" spc="-5" dirty="0">
                <a:solidFill>
                  <a:srgbClr val="FF0000"/>
                </a:solidFill>
              </a:rPr>
              <a:t>Noise</a:t>
            </a:r>
            <a:r>
              <a:rPr lang="en-GB" sz="4000" spc="10" dirty="0">
                <a:solidFill>
                  <a:srgbClr val="FF0000"/>
                </a:solidFill>
              </a:rPr>
              <a:t> </a:t>
            </a:r>
            <a:r>
              <a:rPr lang="en-GB" sz="4000" spc="-5" dirty="0">
                <a:solidFill>
                  <a:srgbClr val="FF0000"/>
                </a:solidFill>
              </a:rPr>
              <a:t>Only-Spatial </a:t>
            </a:r>
            <a:r>
              <a:rPr lang="en-GB" sz="4000" spc="-655" dirty="0">
                <a:solidFill>
                  <a:srgbClr val="FF0000"/>
                </a:solidFill>
              </a:rPr>
              <a:t> </a:t>
            </a:r>
            <a:r>
              <a:rPr lang="en-GB" sz="4000" spc="-5" dirty="0" smtClean="0">
                <a:solidFill>
                  <a:srgbClr val="FF0000"/>
                </a:solidFill>
              </a:rPr>
              <a:t>Filtering-Mean filter</a:t>
            </a:r>
            <a:endParaRPr lang="en-GB" sz="4000" spc="-5" dirty="0">
              <a:solidFill>
                <a:srgbClr val="FF000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4AC8AE2B-8E9B-0492-FDCA-90BE020430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6069" y="1871973"/>
            <a:ext cx="6959958" cy="4521432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pPr/>
              <a:t>29</a:t>
            </a:fld>
            <a:endParaRPr lang="en-I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0DD6C833-6A82-BCE3-C3CC-52E04BDC09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1669" y="1343025"/>
            <a:ext cx="9677399" cy="54102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pPr/>
              <a:t>3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40239198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83753" y="348997"/>
            <a:ext cx="8884919" cy="6857999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pPr/>
              <a:t>30</a:t>
            </a:fld>
            <a:endParaRPr lang="en-IN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73085" y="348996"/>
            <a:ext cx="8886443" cy="6854951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pPr/>
              <a:t>31</a:t>
            </a:fld>
            <a:endParaRPr lang="en-IN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94689" y="2334768"/>
            <a:ext cx="9099712" cy="3541775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pPr/>
              <a:t>32</a:t>
            </a:fld>
            <a:endParaRPr lang="en-IN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31529" y="2630677"/>
            <a:ext cx="3641725" cy="238206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60045" indent="-347980">
              <a:spcBef>
                <a:spcPts val="95"/>
              </a:spcBef>
              <a:buClr>
                <a:srgbClr val="659A9A"/>
              </a:buClr>
              <a:buSzPct val="69230"/>
              <a:buFont typeface="Wingdings"/>
              <a:buChar char=""/>
              <a:tabLst>
                <a:tab pos="360045" algn="l"/>
                <a:tab pos="360680" algn="l"/>
              </a:tabLst>
            </a:pPr>
            <a:r>
              <a:rPr sz="2600" spc="-5" dirty="0">
                <a:latin typeface="Arial MT"/>
                <a:cs typeface="Arial MT"/>
              </a:rPr>
              <a:t>Mean</a:t>
            </a:r>
            <a:r>
              <a:rPr sz="2600" spc="-30" dirty="0">
                <a:latin typeface="Arial MT"/>
                <a:cs typeface="Arial MT"/>
              </a:rPr>
              <a:t> </a:t>
            </a:r>
            <a:r>
              <a:rPr sz="2600" spc="-5" dirty="0">
                <a:latin typeface="Arial MT"/>
                <a:cs typeface="Arial MT"/>
              </a:rPr>
              <a:t>Filters</a:t>
            </a:r>
            <a:endParaRPr sz="2600">
              <a:latin typeface="Arial MT"/>
              <a:cs typeface="Arial MT"/>
            </a:endParaRPr>
          </a:p>
          <a:p>
            <a:pPr>
              <a:spcBef>
                <a:spcPts val="10"/>
              </a:spcBef>
              <a:buClr>
                <a:srgbClr val="659A9A"/>
              </a:buClr>
              <a:buFont typeface="Wingdings"/>
              <a:buChar char=""/>
            </a:pPr>
            <a:endParaRPr sz="3800">
              <a:latin typeface="Arial MT"/>
              <a:cs typeface="Arial MT"/>
            </a:endParaRPr>
          </a:p>
          <a:p>
            <a:pPr marL="360045" indent="-347980">
              <a:buClr>
                <a:srgbClr val="659A9A"/>
              </a:buClr>
              <a:buSzPct val="69230"/>
              <a:buFont typeface="Wingdings"/>
              <a:buChar char=""/>
              <a:tabLst>
                <a:tab pos="360045" algn="l"/>
                <a:tab pos="360680" algn="l"/>
              </a:tabLst>
            </a:pPr>
            <a:r>
              <a:rPr sz="2600" spc="-5" dirty="0">
                <a:solidFill>
                  <a:srgbClr val="0000FF"/>
                </a:solidFill>
                <a:latin typeface="Arial MT"/>
                <a:cs typeface="Arial MT"/>
              </a:rPr>
              <a:t>Order-Statistics</a:t>
            </a:r>
            <a:r>
              <a:rPr sz="2600" spc="-10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2600" spc="-5" dirty="0">
                <a:solidFill>
                  <a:srgbClr val="0000FF"/>
                </a:solidFill>
                <a:latin typeface="Arial MT"/>
                <a:cs typeface="Arial MT"/>
              </a:rPr>
              <a:t>Filters</a:t>
            </a:r>
            <a:endParaRPr sz="2600">
              <a:latin typeface="Arial MT"/>
              <a:cs typeface="Arial MT"/>
            </a:endParaRPr>
          </a:p>
          <a:p>
            <a:pPr>
              <a:spcBef>
                <a:spcPts val="10"/>
              </a:spcBef>
              <a:buClr>
                <a:srgbClr val="659A9A"/>
              </a:buClr>
              <a:buFont typeface="Wingdings"/>
              <a:buChar char=""/>
            </a:pPr>
            <a:endParaRPr sz="3800">
              <a:latin typeface="Arial MT"/>
              <a:cs typeface="Arial MT"/>
            </a:endParaRPr>
          </a:p>
          <a:p>
            <a:pPr marL="360045" indent="-347980">
              <a:buClr>
                <a:srgbClr val="659A9A"/>
              </a:buClr>
              <a:buSzPct val="69230"/>
              <a:buFont typeface="Wingdings"/>
              <a:buChar char=""/>
              <a:tabLst>
                <a:tab pos="360045" algn="l"/>
                <a:tab pos="360680" algn="l"/>
              </a:tabLst>
            </a:pPr>
            <a:r>
              <a:rPr sz="2600" spc="-5" dirty="0">
                <a:latin typeface="Arial MT"/>
                <a:cs typeface="Arial MT"/>
              </a:rPr>
              <a:t>Adaptive</a:t>
            </a:r>
            <a:r>
              <a:rPr sz="2600" spc="-15" dirty="0">
                <a:latin typeface="Arial MT"/>
                <a:cs typeface="Arial MT"/>
              </a:rPr>
              <a:t> </a:t>
            </a:r>
            <a:r>
              <a:rPr sz="2600" spc="-5" dirty="0">
                <a:latin typeface="Arial MT"/>
                <a:cs typeface="Arial MT"/>
              </a:rPr>
              <a:t>Filters</a:t>
            </a:r>
            <a:endParaRPr sz="2600">
              <a:latin typeface="Arial MT"/>
              <a:cs typeface="Arial M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26F143E5-454D-CB3E-C840-66C703005C48}"/>
              </a:ext>
            </a:extLst>
          </p:cNvPr>
          <p:cNvSpPr txBox="1"/>
          <p:nvPr/>
        </p:nvSpPr>
        <p:spPr>
          <a:xfrm>
            <a:off x="321469" y="280180"/>
            <a:ext cx="13046869" cy="10895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55600" marR="959485" indent="-342900">
              <a:lnSpc>
                <a:spcPct val="79800"/>
              </a:lnSpc>
              <a:spcBef>
                <a:spcPts val="580"/>
              </a:spcBef>
              <a:buClr>
                <a:srgbClr val="330065"/>
              </a:buClr>
              <a:buSzPct val="70833"/>
              <a:buFont typeface="Wingdings"/>
              <a:buChar char=""/>
              <a:tabLst>
                <a:tab pos="354965" algn="l"/>
                <a:tab pos="355600" algn="l"/>
              </a:tabLst>
            </a:pPr>
            <a:r>
              <a:rPr lang="en-GB" sz="4000" spc="-5" dirty="0">
                <a:solidFill>
                  <a:srgbClr val="FF0000"/>
                </a:solidFill>
              </a:rPr>
              <a:t>Restoration</a:t>
            </a:r>
            <a:r>
              <a:rPr lang="en-GB" sz="4000" spc="5" dirty="0">
                <a:solidFill>
                  <a:srgbClr val="FF0000"/>
                </a:solidFill>
              </a:rPr>
              <a:t> </a:t>
            </a:r>
            <a:r>
              <a:rPr lang="en-GB" sz="4000" spc="-5" dirty="0">
                <a:solidFill>
                  <a:srgbClr val="FF0000"/>
                </a:solidFill>
              </a:rPr>
              <a:t>in</a:t>
            </a:r>
            <a:r>
              <a:rPr lang="en-GB" sz="4000" spc="10" dirty="0">
                <a:solidFill>
                  <a:srgbClr val="FF0000"/>
                </a:solidFill>
              </a:rPr>
              <a:t> </a:t>
            </a:r>
            <a:r>
              <a:rPr lang="en-GB" sz="4000" dirty="0">
                <a:solidFill>
                  <a:srgbClr val="FF0000"/>
                </a:solidFill>
              </a:rPr>
              <a:t>the</a:t>
            </a:r>
            <a:r>
              <a:rPr lang="en-GB" sz="4000" spc="10" dirty="0">
                <a:solidFill>
                  <a:srgbClr val="FF0000"/>
                </a:solidFill>
              </a:rPr>
              <a:t> </a:t>
            </a:r>
            <a:r>
              <a:rPr lang="en-GB" sz="4000" spc="-5" dirty="0">
                <a:solidFill>
                  <a:srgbClr val="FF0000"/>
                </a:solidFill>
              </a:rPr>
              <a:t>Presence</a:t>
            </a:r>
            <a:r>
              <a:rPr lang="en-GB" sz="4000" spc="5" dirty="0">
                <a:solidFill>
                  <a:srgbClr val="FF0000"/>
                </a:solidFill>
              </a:rPr>
              <a:t> </a:t>
            </a:r>
            <a:r>
              <a:rPr lang="en-GB" sz="4000" dirty="0">
                <a:solidFill>
                  <a:srgbClr val="FF0000"/>
                </a:solidFill>
              </a:rPr>
              <a:t>of</a:t>
            </a:r>
            <a:r>
              <a:rPr lang="en-GB" sz="4000" spc="10" dirty="0">
                <a:solidFill>
                  <a:srgbClr val="FF0000"/>
                </a:solidFill>
              </a:rPr>
              <a:t> </a:t>
            </a:r>
            <a:r>
              <a:rPr lang="en-GB" sz="4000" spc="-5" dirty="0">
                <a:solidFill>
                  <a:srgbClr val="FF0000"/>
                </a:solidFill>
              </a:rPr>
              <a:t>Noise</a:t>
            </a:r>
            <a:r>
              <a:rPr lang="en-GB" sz="4000" spc="10" dirty="0">
                <a:solidFill>
                  <a:srgbClr val="FF0000"/>
                </a:solidFill>
              </a:rPr>
              <a:t> </a:t>
            </a:r>
            <a:r>
              <a:rPr lang="en-GB" sz="4000" spc="-5" dirty="0">
                <a:solidFill>
                  <a:srgbClr val="FF0000"/>
                </a:solidFill>
              </a:rPr>
              <a:t>Only-Spatial </a:t>
            </a:r>
            <a:r>
              <a:rPr lang="en-GB" sz="4000" spc="-655" dirty="0">
                <a:solidFill>
                  <a:srgbClr val="FF0000"/>
                </a:solidFill>
              </a:rPr>
              <a:t> </a:t>
            </a:r>
            <a:r>
              <a:rPr lang="en-GB" sz="4000" spc="-5" dirty="0" smtClean="0">
                <a:solidFill>
                  <a:srgbClr val="FF0000"/>
                </a:solidFill>
              </a:rPr>
              <a:t>Filtering </a:t>
            </a:r>
            <a:endParaRPr lang="en-GB" sz="4000" spc="-5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pPr/>
              <a:t>33</a:t>
            </a:fld>
            <a:endParaRPr lang="en-IN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93047" y="566715"/>
            <a:ext cx="10644262" cy="6572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pPr/>
              <a:t>34</a:t>
            </a:fld>
            <a:endParaRPr lang="en-IN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07295" y="495277"/>
            <a:ext cx="10787138" cy="67151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pPr/>
              <a:t>35</a:t>
            </a:fld>
            <a:endParaRPr lang="en-IN"/>
          </a:p>
        </p:txBody>
      </p:sp>
      <p:sp>
        <p:nvSpPr>
          <p:cNvPr id="4" name="TextBox 3"/>
          <p:cNvSpPr txBox="1"/>
          <p:nvPr/>
        </p:nvSpPr>
        <p:spPr>
          <a:xfrm>
            <a:off x="10008417" y="7193518"/>
            <a:ext cx="3240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Reduce Gaussian , uniform noise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722533" y="1709723"/>
            <a:ext cx="2229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Reduce Impulse noise</a:t>
            </a:r>
            <a:endParaRPr lang="en-US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35923" y="566715"/>
            <a:ext cx="9929881" cy="64294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pPr/>
              <a:t>36</a:t>
            </a:fld>
            <a:endParaRPr lang="en-IN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21609" y="423839"/>
            <a:ext cx="10358510" cy="65008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pPr/>
              <a:t>37</a:t>
            </a:fld>
            <a:endParaRPr lang="en-IN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07361" y="852467"/>
            <a:ext cx="9787006" cy="61436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pPr/>
              <a:t>38</a:t>
            </a:fld>
            <a:endParaRPr lang="en-IN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64288" y="1066781"/>
            <a:ext cx="6429420" cy="4962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436649" y="1209657"/>
            <a:ext cx="6007889" cy="4686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pPr/>
              <a:t>39</a:t>
            </a:fld>
            <a:endParaRPr lang="en-IN"/>
          </a:p>
        </p:txBody>
      </p:sp>
      <p:sp>
        <p:nvSpPr>
          <p:cNvPr id="5" name="TextBox 4"/>
          <p:cNvSpPr txBox="1"/>
          <p:nvPr/>
        </p:nvSpPr>
        <p:spPr>
          <a:xfrm>
            <a:off x="792915" y="4424367"/>
            <a:ext cx="36610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If d=0:   act as Arithmetic  mean filter</a:t>
            </a:r>
          </a:p>
          <a:p>
            <a:r>
              <a:rPr lang="en-GB" dirty="0" smtClean="0"/>
              <a:t>If d= mn-1: acts as Median filter 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292981" y="6210317"/>
            <a:ext cx="3967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Reduce Gaussian , Salt and Pepper noise</a:t>
            </a: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/>
              <a:t>Outline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769269" y="1711400"/>
            <a:ext cx="8832349" cy="4326184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355600" indent="-342900">
              <a:spcBef>
                <a:spcPts val="375"/>
              </a:spcBef>
              <a:buClr>
                <a:srgbClr val="330065"/>
              </a:buClr>
              <a:buSzPct val="69565"/>
              <a:buFont typeface="Wingdings"/>
              <a:buChar char=""/>
              <a:tabLst>
                <a:tab pos="354965" algn="l"/>
                <a:tab pos="355600" algn="l"/>
              </a:tabLst>
            </a:pPr>
            <a:r>
              <a:rPr sz="2300" spc="-5" dirty="0">
                <a:solidFill>
                  <a:srgbClr val="FF0000"/>
                </a:solidFill>
                <a:latin typeface="Arial MT"/>
                <a:cs typeface="Arial MT"/>
              </a:rPr>
              <a:t>A</a:t>
            </a:r>
            <a:r>
              <a:rPr sz="2300" spc="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300" spc="-10" dirty="0">
                <a:solidFill>
                  <a:srgbClr val="FF0000"/>
                </a:solidFill>
                <a:latin typeface="Arial MT"/>
                <a:cs typeface="Arial MT"/>
              </a:rPr>
              <a:t>Model</a:t>
            </a:r>
            <a:r>
              <a:rPr sz="2300" spc="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300" spc="-5" dirty="0">
                <a:solidFill>
                  <a:srgbClr val="FF0000"/>
                </a:solidFill>
                <a:latin typeface="Arial MT"/>
                <a:cs typeface="Arial MT"/>
              </a:rPr>
              <a:t>of</a:t>
            </a:r>
            <a:r>
              <a:rPr sz="2300" spc="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300" spc="-5" dirty="0">
                <a:solidFill>
                  <a:srgbClr val="FF0000"/>
                </a:solidFill>
                <a:latin typeface="Arial MT"/>
                <a:cs typeface="Arial MT"/>
              </a:rPr>
              <a:t>the</a:t>
            </a:r>
            <a:r>
              <a:rPr sz="2300" spc="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300" spc="-10" dirty="0">
                <a:solidFill>
                  <a:srgbClr val="FF0000"/>
                </a:solidFill>
                <a:latin typeface="Arial MT"/>
                <a:cs typeface="Arial MT"/>
              </a:rPr>
              <a:t>Image</a:t>
            </a:r>
            <a:r>
              <a:rPr sz="2300" spc="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300" spc="-10" dirty="0">
                <a:solidFill>
                  <a:srgbClr val="FF0000"/>
                </a:solidFill>
                <a:latin typeface="Arial MT"/>
                <a:cs typeface="Arial MT"/>
              </a:rPr>
              <a:t>Degradation/Restoration</a:t>
            </a:r>
            <a:r>
              <a:rPr sz="2300" spc="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300" spc="-10" dirty="0">
                <a:solidFill>
                  <a:srgbClr val="FF0000"/>
                </a:solidFill>
                <a:latin typeface="Arial MT"/>
                <a:cs typeface="Arial MT"/>
              </a:rPr>
              <a:t>Process</a:t>
            </a:r>
            <a:endParaRPr sz="2300" dirty="0">
              <a:latin typeface="Arial MT"/>
              <a:cs typeface="Arial MT"/>
            </a:endParaRPr>
          </a:p>
          <a:p>
            <a:pPr marL="355600" indent="-342900">
              <a:spcBef>
                <a:spcPts val="275"/>
              </a:spcBef>
              <a:buClr>
                <a:srgbClr val="330065"/>
              </a:buClr>
              <a:buSzPct val="69565"/>
              <a:buFont typeface="Wingdings"/>
              <a:buChar char=""/>
              <a:tabLst>
                <a:tab pos="354965" algn="l"/>
                <a:tab pos="355600" algn="l"/>
              </a:tabLst>
            </a:pPr>
            <a:r>
              <a:rPr sz="2300" spc="-10" dirty="0">
                <a:latin typeface="Arial MT"/>
                <a:cs typeface="Arial MT"/>
              </a:rPr>
              <a:t>Noise</a:t>
            </a:r>
            <a:r>
              <a:rPr sz="2300" spc="-30" dirty="0">
                <a:latin typeface="Arial MT"/>
                <a:cs typeface="Arial MT"/>
              </a:rPr>
              <a:t> </a:t>
            </a:r>
            <a:r>
              <a:rPr sz="2300" spc="-10" dirty="0">
                <a:latin typeface="Arial MT"/>
                <a:cs typeface="Arial MT"/>
              </a:rPr>
              <a:t>Models</a:t>
            </a:r>
            <a:endParaRPr sz="2300" dirty="0">
              <a:latin typeface="Arial MT"/>
              <a:cs typeface="Arial MT"/>
            </a:endParaRPr>
          </a:p>
          <a:p>
            <a:pPr marL="355600" indent="-342900">
              <a:spcBef>
                <a:spcPts val="275"/>
              </a:spcBef>
              <a:buClr>
                <a:srgbClr val="330065"/>
              </a:buClr>
              <a:buSzPct val="69565"/>
              <a:buFont typeface="Wingdings"/>
              <a:buChar char=""/>
              <a:tabLst>
                <a:tab pos="354965" algn="l"/>
                <a:tab pos="355600" algn="l"/>
              </a:tabLst>
            </a:pPr>
            <a:r>
              <a:rPr sz="2300" spc="-10" dirty="0">
                <a:latin typeface="Arial MT"/>
                <a:cs typeface="Arial MT"/>
              </a:rPr>
              <a:t>Restoration</a:t>
            </a:r>
            <a:r>
              <a:rPr sz="2300" spc="5" dirty="0">
                <a:latin typeface="Arial MT"/>
                <a:cs typeface="Arial MT"/>
              </a:rPr>
              <a:t> </a:t>
            </a:r>
            <a:r>
              <a:rPr sz="2300" spc="-5" dirty="0">
                <a:latin typeface="Arial MT"/>
                <a:cs typeface="Arial MT"/>
              </a:rPr>
              <a:t>in</a:t>
            </a:r>
            <a:r>
              <a:rPr sz="2300" spc="10" dirty="0">
                <a:latin typeface="Arial MT"/>
                <a:cs typeface="Arial MT"/>
              </a:rPr>
              <a:t> </a:t>
            </a:r>
            <a:r>
              <a:rPr sz="2300" spc="-5" dirty="0">
                <a:latin typeface="Arial MT"/>
                <a:cs typeface="Arial MT"/>
              </a:rPr>
              <a:t>the</a:t>
            </a:r>
            <a:r>
              <a:rPr sz="2300" spc="10" dirty="0">
                <a:latin typeface="Arial MT"/>
                <a:cs typeface="Arial MT"/>
              </a:rPr>
              <a:t> </a:t>
            </a:r>
            <a:r>
              <a:rPr sz="2300" spc="-10" dirty="0">
                <a:latin typeface="Arial MT"/>
                <a:cs typeface="Arial MT"/>
              </a:rPr>
              <a:t>Presence</a:t>
            </a:r>
            <a:r>
              <a:rPr sz="2300" spc="10" dirty="0">
                <a:latin typeface="Arial MT"/>
                <a:cs typeface="Arial MT"/>
              </a:rPr>
              <a:t> </a:t>
            </a:r>
            <a:r>
              <a:rPr sz="2300" spc="-5" dirty="0">
                <a:latin typeface="Arial MT"/>
                <a:cs typeface="Arial MT"/>
              </a:rPr>
              <a:t>of</a:t>
            </a:r>
            <a:r>
              <a:rPr sz="2300" spc="10" dirty="0">
                <a:latin typeface="Arial MT"/>
                <a:cs typeface="Arial MT"/>
              </a:rPr>
              <a:t> </a:t>
            </a:r>
            <a:r>
              <a:rPr sz="2300" spc="-10" dirty="0">
                <a:latin typeface="Arial MT"/>
                <a:cs typeface="Arial MT"/>
              </a:rPr>
              <a:t>Noise</a:t>
            </a:r>
            <a:r>
              <a:rPr sz="2300" spc="10" dirty="0">
                <a:latin typeface="Arial MT"/>
                <a:cs typeface="Arial MT"/>
              </a:rPr>
              <a:t> </a:t>
            </a:r>
            <a:r>
              <a:rPr sz="2300" spc="-10" dirty="0">
                <a:latin typeface="Arial MT"/>
                <a:cs typeface="Arial MT"/>
              </a:rPr>
              <a:t>Only-Spatial</a:t>
            </a:r>
            <a:r>
              <a:rPr sz="2300" spc="10" dirty="0">
                <a:latin typeface="Arial MT"/>
                <a:cs typeface="Arial MT"/>
              </a:rPr>
              <a:t> </a:t>
            </a:r>
            <a:r>
              <a:rPr sz="2300" spc="-10" dirty="0">
                <a:latin typeface="Arial MT"/>
                <a:cs typeface="Arial MT"/>
              </a:rPr>
              <a:t>Filtering</a:t>
            </a:r>
            <a:endParaRPr sz="2300" dirty="0">
              <a:latin typeface="Arial MT"/>
              <a:cs typeface="Arial MT"/>
            </a:endParaRPr>
          </a:p>
          <a:p>
            <a:pPr marL="355600" indent="-342900">
              <a:spcBef>
                <a:spcPts val="280"/>
              </a:spcBef>
              <a:buClr>
                <a:srgbClr val="330065"/>
              </a:buClr>
              <a:buSzPct val="69565"/>
              <a:buFont typeface="Wingdings"/>
              <a:buChar char=""/>
              <a:tabLst>
                <a:tab pos="354965" algn="l"/>
                <a:tab pos="355600" algn="l"/>
              </a:tabLst>
            </a:pPr>
            <a:r>
              <a:rPr sz="2300" spc="-10" dirty="0">
                <a:latin typeface="Arial MT"/>
                <a:cs typeface="Arial MT"/>
              </a:rPr>
              <a:t>Periodic</a:t>
            </a:r>
            <a:r>
              <a:rPr sz="2300" spc="10" dirty="0">
                <a:latin typeface="Arial MT"/>
                <a:cs typeface="Arial MT"/>
              </a:rPr>
              <a:t> </a:t>
            </a:r>
            <a:r>
              <a:rPr sz="2300" spc="-10" dirty="0">
                <a:latin typeface="Arial MT"/>
                <a:cs typeface="Arial MT"/>
              </a:rPr>
              <a:t>Noise</a:t>
            </a:r>
            <a:r>
              <a:rPr sz="2300" spc="10" dirty="0">
                <a:latin typeface="Arial MT"/>
                <a:cs typeface="Arial MT"/>
              </a:rPr>
              <a:t> </a:t>
            </a:r>
            <a:r>
              <a:rPr sz="2300" spc="-10" dirty="0">
                <a:latin typeface="Arial MT"/>
                <a:cs typeface="Arial MT"/>
              </a:rPr>
              <a:t>Reduction</a:t>
            </a:r>
            <a:r>
              <a:rPr sz="2300" spc="15" dirty="0">
                <a:latin typeface="Arial MT"/>
                <a:cs typeface="Arial MT"/>
              </a:rPr>
              <a:t> </a:t>
            </a:r>
            <a:r>
              <a:rPr sz="2300" spc="-5" dirty="0">
                <a:latin typeface="Arial MT"/>
                <a:cs typeface="Arial MT"/>
              </a:rPr>
              <a:t>by</a:t>
            </a:r>
            <a:r>
              <a:rPr sz="2300" spc="10" dirty="0">
                <a:latin typeface="Arial MT"/>
                <a:cs typeface="Arial MT"/>
              </a:rPr>
              <a:t> </a:t>
            </a:r>
            <a:r>
              <a:rPr sz="2300" spc="-10" dirty="0">
                <a:latin typeface="Arial MT"/>
                <a:cs typeface="Arial MT"/>
              </a:rPr>
              <a:t>Frequency</a:t>
            </a:r>
            <a:r>
              <a:rPr sz="2300" spc="15" dirty="0">
                <a:latin typeface="Arial MT"/>
                <a:cs typeface="Arial MT"/>
              </a:rPr>
              <a:t> </a:t>
            </a:r>
            <a:r>
              <a:rPr sz="2300" spc="-10" dirty="0">
                <a:latin typeface="Arial MT"/>
                <a:cs typeface="Arial MT"/>
              </a:rPr>
              <a:t>Domain</a:t>
            </a:r>
            <a:r>
              <a:rPr sz="2300" spc="10" dirty="0">
                <a:latin typeface="Arial MT"/>
                <a:cs typeface="Arial MT"/>
              </a:rPr>
              <a:t> </a:t>
            </a:r>
            <a:r>
              <a:rPr sz="2300" spc="-10" dirty="0">
                <a:latin typeface="Arial MT"/>
                <a:cs typeface="Arial MT"/>
              </a:rPr>
              <a:t>Filtering</a:t>
            </a:r>
            <a:endParaRPr sz="2300" dirty="0">
              <a:latin typeface="Arial MT"/>
              <a:cs typeface="Arial MT"/>
            </a:endParaRPr>
          </a:p>
          <a:p>
            <a:pPr marL="355600" indent="-342900">
              <a:spcBef>
                <a:spcPts val="280"/>
              </a:spcBef>
              <a:buClr>
                <a:srgbClr val="330065"/>
              </a:buClr>
              <a:buSzPct val="69565"/>
              <a:buFont typeface="Wingdings"/>
              <a:buChar char=""/>
              <a:tabLst>
                <a:tab pos="354965" algn="l"/>
                <a:tab pos="355600" algn="l"/>
              </a:tabLst>
            </a:pPr>
            <a:r>
              <a:rPr sz="2300" spc="-10" dirty="0">
                <a:latin typeface="Arial MT"/>
                <a:cs typeface="Arial MT"/>
              </a:rPr>
              <a:t>Linear,</a:t>
            </a:r>
            <a:r>
              <a:rPr sz="2300" spc="10" dirty="0">
                <a:latin typeface="Arial MT"/>
                <a:cs typeface="Arial MT"/>
              </a:rPr>
              <a:t> </a:t>
            </a:r>
            <a:r>
              <a:rPr sz="2300" spc="-10" dirty="0">
                <a:latin typeface="Arial MT"/>
                <a:cs typeface="Arial MT"/>
              </a:rPr>
              <a:t>Position-Invariant</a:t>
            </a:r>
            <a:r>
              <a:rPr sz="2300" spc="10" dirty="0">
                <a:latin typeface="Arial MT"/>
                <a:cs typeface="Arial MT"/>
              </a:rPr>
              <a:t> </a:t>
            </a:r>
            <a:r>
              <a:rPr sz="2300" spc="-10" dirty="0">
                <a:latin typeface="Arial MT"/>
                <a:cs typeface="Arial MT"/>
              </a:rPr>
              <a:t>Degradations</a:t>
            </a:r>
            <a:endParaRPr sz="2300" dirty="0">
              <a:latin typeface="Arial MT"/>
              <a:cs typeface="Arial MT"/>
            </a:endParaRPr>
          </a:p>
          <a:p>
            <a:pPr marL="355600" indent="-342900">
              <a:spcBef>
                <a:spcPts val="275"/>
              </a:spcBef>
              <a:buClr>
                <a:srgbClr val="330065"/>
              </a:buClr>
              <a:buSzPct val="69565"/>
              <a:buFont typeface="Wingdings"/>
              <a:buChar char=""/>
              <a:tabLst>
                <a:tab pos="354965" algn="l"/>
                <a:tab pos="355600" algn="l"/>
              </a:tabLst>
            </a:pPr>
            <a:r>
              <a:rPr sz="2300" spc="-10" dirty="0">
                <a:latin typeface="Arial MT"/>
                <a:cs typeface="Arial MT"/>
              </a:rPr>
              <a:t>Estimating</a:t>
            </a:r>
            <a:r>
              <a:rPr sz="2300" spc="-5" dirty="0">
                <a:latin typeface="Arial MT"/>
                <a:cs typeface="Arial MT"/>
              </a:rPr>
              <a:t> the </a:t>
            </a:r>
            <a:r>
              <a:rPr sz="2300" spc="-10" dirty="0">
                <a:latin typeface="Arial MT"/>
                <a:cs typeface="Arial MT"/>
              </a:rPr>
              <a:t>Degradation</a:t>
            </a:r>
            <a:r>
              <a:rPr sz="2300" spc="-5" dirty="0">
                <a:latin typeface="Arial MT"/>
                <a:cs typeface="Arial MT"/>
              </a:rPr>
              <a:t> </a:t>
            </a:r>
            <a:r>
              <a:rPr sz="2300" spc="-10" dirty="0">
                <a:latin typeface="Arial MT"/>
                <a:cs typeface="Arial MT"/>
              </a:rPr>
              <a:t>Function</a:t>
            </a:r>
            <a:endParaRPr sz="2300" dirty="0">
              <a:latin typeface="Arial MT"/>
              <a:cs typeface="Arial MT"/>
            </a:endParaRPr>
          </a:p>
          <a:p>
            <a:pPr marL="355600" indent="-342900">
              <a:spcBef>
                <a:spcPts val="275"/>
              </a:spcBef>
              <a:buClr>
                <a:srgbClr val="330065"/>
              </a:buClr>
              <a:buSzPct val="69565"/>
              <a:buFont typeface="Wingdings"/>
              <a:buChar char=""/>
              <a:tabLst>
                <a:tab pos="354965" algn="l"/>
                <a:tab pos="355600" algn="l"/>
              </a:tabLst>
            </a:pPr>
            <a:r>
              <a:rPr sz="2300" spc="-10" dirty="0">
                <a:latin typeface="Arial MT"/>
                <a:cs typeface="Arial MT"/>
              </a:rPr>
              <a:t>Inverse</a:t>
            </a:r>
            <a:r>
              <a:rPr sz="2300" spc="-20" dirty="0">
                <a:latin typeface="Arial MT"/>
                <a:cs typeface="Arial MT"/>
              </a:rPr>
              <a:t> </a:t>
            </a:r>
            <a:r>
              <a:rPr sz="2300" spc="-10" dirty="0">
                <a:latin typeface="Arial MT"/>
                <a:cs typeface="Arial MT"/>
              </a:rPr>
              <a:t>Filtering</a:t>
            </a:r>
            <a:endParaRPr sz="2300" dirty="0">
              <a:latin typeface="Arial MT"/>
              <a:cs typeface="Arial MT"/>
            </a:endParaRPr>
          </a:p>
          <a:p>
            <a:pPr marL="355600" indent="-342900">
              <a:spcBef>
                <a:spcPts val="280"/>
              </a:spcBef>
              <a:buClr>
                <a:srgbClr val="330065"/>
              </a:buClr>
              <a:buSzPct val="69565"/>
              <a:buFont typeface="Wingdings"/>
              <a:buChar char=""/>
              <a:tabLst>
                <a:tab pos="354965" algn="l"/>
                <a:tab pos="355600" algn="l"/>
              </a:tabLst>
            </a:pPr>
            <a:r>
              <a:rPr sz="2300" spc="-10" dirty="0">
                <a:latin typeface="Arial MT"/>
                <a:cs typeface="Arial MT"/>
              </a:rPr>
              <a:t>Minimun</a:t>
            </a:r>
            <a:r>
              <a:rPr sz="2300" spc="5" dirty="0">
                <a:latin typeface="Arial MT"/>
                <a:cs typeface="Arial MT"/>
              </a:rPr>
              <a:t> </a:t>
            </a:r>
            <a:r>
              <a:rPr sz="2300" spc="-10" dirty="0">
                <a:latin typeface="Arial MT"/>
                <a:cs typeface="Arial MT"/>
              </a:rPr>
              <a:t>Mean</a:t>
            </a:r>
            <a:r>
              <a:rPr sz="2300" spc="5" dirty="0">
                <a:latin typeface="Arial MT"/>
                <a:cs typeface="Arial MT"/>
              </a:rPr>
              <a:t> </a:t>
            </a:r>
            <a:r>
              <a:rPr sz="2300" spc="-10" dirty="0">
                <a:latin typeface="Arial MT"/>
                <a:cs typeface="Arial MT"/>
              </a:rPr>
              <a:t>Square</a:t>
            </a:r>
            <a:r>
              <a:rPr sz="2300" spc="10" dirty="0">
                <a:latin typeface="Arial MT"/>
                <a:cs typeface="Arial MT"/>
              </a:rPr>
              <a:t> </a:t>
            </a:r>
            <a:r>
              <a:rPr sz="2300" spc="-10" dirty="0">
                <a:latin typeface="Arial MT"/>
                <a:cs typeface="Arial MT"/>
              </a:rPr>
              <a:t>Error(Wiener)</a:t>
            </a:r>
            <a:r>
              <a:rPr sz="2300" spc="5" dirty="0">
                <a:latin typeface="Arial MT"/>
                <a:cs typeface="Arial MT"/>
              </a:rPr>
              <a:t> </a:t>
            </a:r>
            <a:r>
              <a:rPr sz="2300" spc="-10" dirty="0">
                <a:latin typeface="Arial MT"/>
                <a:cs typeface="Arial MT"/>
              </a:rPr>
              <a:t>Filtering</a:t>
            </a:r>
            <a:endParaRPr sz="2300" dirty="0">
              <a:latin typeface="Arial MT"/>
              <a:cs typeface="Arial MT"/>
            </a:endParaRPr>
          </a:p>
          <a:p>
            <a:pPr marL="355600" indent="-342900">
              <a:spcBef>
                <a:spcPts val="280"/>
              </a:spcBef>
              <a:buClr>
                <a:srgbClr val="330065"/>
              </a:buClr>
              <a:buSzPct val="69565"/>
              <a:buFont typeface="Wingdings"/>
              <a:buChar char=""/>
              <a:tabLst>
                <a:tab pos="354965" algn="l"/>
                <a:tab pos="355600" algn="l"/>
              </a:tabLst>
            </a:pPr>
            <a:r>
              <a:rPr sz="2300" spc="-10" dirty="0">
                <a:latin typeface="Arial MT"/>
                <a:cs typeface="Arial MT"/>
              </a:rPr>
              <a:t>Constrained</a:t>
            </a:r>
            <a:r>
              <a:rPr sz="2300" dirty="0">
                <a:latin typeface="Arial MT"/>
                <a:cs typeface="Arial MT"/>
              </a:rPr>
              <a:t> </a:t>
            </a:r>
            <a:r>
              <a:rPr sz="2300" spc="-10" dirty="0">
                <a:latin typeface="Arial MT"/>
                <a:cs typeface="Arial MT"/>
              </a:rPr>
              <a:t>Least</a:t>
            </a:r>
            <a:r>
              <a:rPr sz="2300" spc="5" dirty="0">
                <a:latin typeface="Arial MT"/>
                <a:cs typeface="Arial MT"/>
              </a:rPr>
              <a:t> </a:t>
            </a:r>
            <a:r>
              <a:rPr sz="2300" spc="-10" dirty="0">
                <a:latin typeface="Arial MT"/>
                <a:cs typeface="Arial MT"/>
              </a:rPr>
              <a:t>Squared</a:t>
            </a:r>
            <a:r>
              <a:rPr sz="2300" spc="5" dirty="0">
                <a:latin typeface="Arial MT"/>
                <a:cs typeface="Arial MT"/>
              </a:rPr>
              <a:t> </a:t>
            </a:r>
            <a:r>
              <a:rPr sz="2300" spc="-10" dirty="0">
                <a:latin typeface="Arial MT"/>
                <a:cs typeface="Arial MT"/>
              </a:rPr>
              <a:t>Filtering</a:t>
            </a:r>
            <a:endParaRPr sz="2300" dirty="0">
              <a:latin typeface="Arial MT"/>
              <a:cs typeface="Arial MT"/>
            </a:endParaRPr>
          </a:p>
          <a:p>
            <a:pPr marL="355600" indent="-342900">
              <a:spcBef>
                <a:spcPts val="275"/>
              </a:spcBef>
              <a:buClr>
                <a:srgbClr val="330065"/>
              </a:buClr>
              <a:buSzPct val="69565"/>
              <a:buFont typeface="Wingdings"/>
              <a:buChar char=""/>
              <a:tabLst>
                <a:tab pos="354965" algn="l"/>
                <a:tab pos="355600" algn="l"/>
              </a:tabLst>
            </a:pPr>
            <a:r>
              <a:rPr sz="2300" spc="-10" dirty="0">
                <a:latin typeface="Arial MT"/>
                <a:cs typeface="Arial MT"/>
              </a:rPr>
              <a:t>Geometric Mean Filter</a:t>
            </a:r>
            <a:endParaRPr sz="2300" dirty="0">
              <a:latin typeface="Arial MT"/>
              <a:cs typeface="Arial MT"/>
            </a:endParaRPr>
          </a:p>
          <a:p>
            <a:pPr marL="355600" indent="-342900">
              <a:spcBef>
                <a:spcPts val="275"/>
              </a:spcBef>
              <a:buClr>
                <a:srgbClr val="330065"/>
              </a:buClr>
              <a:buSzPct val="69565"/>
              <a:buFont typeface="Wingdings"/>
              <a:buChar char=""/>
              <a:tabLst>
                <a:tab pos="354965" algn="l"/>
                <a:tab pos="355600" algn="l"/>
              </a:tabLst>
            </a:pPr>
            <a:r>
              <a:rPr sz="2300" spc="-10" dirty="0">
                <a:latin typeface="Arial MT"/>
                <a:cs typeface="Arial MT"/>
              </a:rPr>
              <a:t>Geometric Transformations</a:t>
            </a:r>
            <a:endParaRPr sz="2300" dirty="0">
              <a:latin typeface="Arial MT"/>
              <a:cs typeface="Arial M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pPr/>
              <a:t>4</a:t>
            </a:fld>
            <a:endParaRPr lang="en-IN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281095"/>
            <a:ext cx="7200900" cy="472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22335" y="1352533"/>
            <a:ext cx="5529252" cy="4781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pPr/>
              <a:t>40</a:t>
            </a:fld>
            <a:endParaRPr lang="en-IN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138219"/>
            <a:ext cx="7096125" cy="5067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793707" y="1138219"/>
            <a:ext cx="6650831" cy="5357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pPr/>
              <a:t>41</a:t>
            </a:fld>
            <a:endParaRPr lang="en-IN"/>
          </a:p>
        </p:txBody>
      </p:sp>
      <p:sp>
        <p:nvSpPr>
          <p:cNvPr id="5" name="TextBox 4"/>
          <p:cNvSpPr txBox="1"/>
          <p:nvPr/>
        </p:nvSpPr>
        <p:spPr>
          <a:xfrm>
            <a:off x="935791" y="6067441"/>
            <a:ext cx="409067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smtClean="0"/>
              <a:t>Types of Adaptive filters:</a:t>
            </a:r>
          </a:p>
          <a:p>
            <a:pPr marL="342900" indent="-342900">
              <a:buAutoNum type="arabicPeriod"/>
            </a:pPr>
            <a:r>
              <a:rPr lang="en-GB" b="1" dirty="0" smtClean="0"/>
              <a:t>Adaptive, Local Noise Reduction filter</a:t>
            </a:r>
          </a:p>
          <a:p>
            <a:pPr marL="342900" indent="-342900">
              <a:buAutoNum type="arabicPeriod"/>
            </a:pPr>
            <a:r>
              <a:rPr lang="en-GB" b="1" dirty="0" smtClean="0"/>
              <a:t>Adaptive median filter</a:t>
            </a:r>
          </a:p>
          <a:p>
            <a:pPr marL="342900" indent="-342900">
              <a:buAutoNum type="arabicPeriod"/>
            </a:pPr>
            <a:endParaRPr lang="en-US" b="1" dirty="0"/>
          </a:p>
        </p:txBody>
      </p:sp>
      <p:sp>
        <p:nvSpPr>
          <p:cNvPr id="6" name="Rectangle 5"/>
          <p:cNvSpPr/>
          <p:nvPr/>
        </p:nvSpPr>
        <p:spPr>
          <a:xfrm>
            <a:off x="435725" y="209525"/>
            <a:ext cx="6721475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b="1" dirty="0" smtClean="0"/>
              <a:t>Adaptive filters</a:t>
            </a:r>
            <a:r>
              <a:rPr lang="en-GB" dirty="0" smtClean="0"/>
              <a:t>, in contrast, have </a:t>
            </a:r>
            <a:r>
              <a:rPr lang="en-GB" dirty="0" err="1" smtClean="0"/>
              <a:t>coeficients</a:t>
            </a:r>
            <a:r>
              <a:rPr lang="en-GB" dirty="0" smtClean="0"/>
              <a:t> that are allowed to vary over time</a:t>
            </a:r>
            <a:endParaRPr lang="en-US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066781"/>
            <a:ext cx="6934200" cy="4610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153279" y="1781161"/>
            <a:ext cx="6291259" cy="5124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pPr/>
              <a:t>42</a:t>
            </a:fld>
            <a:endParaRPr lang="en-IN"/>
          </a:p>
        </p:txBody>
      </p:sp>
      <p:sp>
        <p:nvSpPr>
          <p:cNvPr id="5" name="Rectangle 4"/>
          <p:cNvSpPr/>
          <p:nvPr/>
        </p:nvSpPr>
        <p:spPr>
          <a:xfrm>
            <a:off x="6723063" y="352401"/>
            <a:ext cx="6721475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dirty="0" smtClean="0"/>
              <a:t>An adaptive median filter </a:t>
            </a:r>
            <a:r>
              <a:rPr lang="en-GB" b="1" dirty="0" smtClean="0"/>
              <a:t>discriminates pixels in the filtering window as corrupted and uncorrupted and then a filtering technique is applied to corrupted pixels in the window</a:t>
            </a:r>
            <a:r>
              <a:rPr lang="en-GB" dirty="0" smtClean="0"/>
              <a:t>. In this method noisy pixels are replaced by the median value of the pixels in the filtering window.</a:t>
            </a:r>
            <a:endParaRPr lang="en-US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709591"/>
            <a:ext cx="7000875" cy="5076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310313" y="2352665"/>
            <a:ext cx="7134225" cy="452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pPr/>
              <a:t>43</a:t>
            </a:fld>
            <a:endParaRPr lang="en-IN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/>
              <a:t>Outline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idx="1"/>
          </p:nvPr>
        </p:nvSpPr>
        <p:spPr>
          <a:xfrm>
            <a:off x="3037942" y="1713992"/>
            <a:ext cx="10098573" cy="40812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ts val="2875"/>
              </a:lnSpc>
              <a:spcBef>
                <a:spcPts val="100"/>
              </a:spcBef>
              <a:buClr>
                <a:srgbClr val="330065"/>
              </a:buClr>
              <a:buSzPct val="70833"/>
              <a:buFont typeface="Wingdings"/>
              <a:buChar char=""/>
              <a:tabLst>
                <a:tab pos="354965" algn="l"/>
                <a:tab pos="355600" algn="l"/>
              </a:tabLst>
            </a:pPr>
            <a:r>
              <a:rPr dirty="0"/>
              <a:t>A</a:t>
            </a:r>
            <a:r>
              <a:rPr spc="5" dirty="0"/>
              <a:t> </a:t>
            </a:r>
            <a:r>
              <a:rPr spc="-5" dirty="0"/>
              <a:t>Model</a:t>
            </a:r>
            <a:r>
              <a:rPr spc="10" dirty="0"/>
              <a:t> </a:t>
            </a:r>
            <a:r>
              <a:rPr dirty="0"/>
              <a:t>of</a:t>
            </a:r>
            <a:r>
              <a:rPr spc="5" dirty="0"/>
              <a:t> </a:t>
            </a:r>
            <a:r>
              <a:rPr dirty="0"/>
              <a:t>the</a:t>
            </a:r>
            <a:r>
              <a:rPr spc="10" dirty="0"/>
              <a:t> </a:t>
            </a:r>
            <a:r>
              <a:rPr spc="-5" dirty="0"/>
              <a:t>Image</a:t>
            </a:r>
            <a:r>
              <a:rPr spc="10" dirty="0"/>
              <a:t> </a:t>
            </a:r>
            <a:r>
              <a:rPr spc="-5" dirty="0"/>
              <a:t>Degradation/Restoration</a:t>
            </a:r>
            <a:r>
              <a:rPr spc="5" dirty="0"/>
              <a:t> </a:t>
            </a:r>
            <a:r>
              <a:rPr dirty="0"/>
              <a:t>Process</a:t>
            </a:r>
          </a:p>
          <a:p>
            <a:pPr marL="355600" indent="-342900">
              <a:lnSpc>
                <a:spcPts val="2875"/>
              </a:lnSpc>
              <a:buClr>
                <a:srgbClr val="330065"/>
              </a:buClr>
              <a:buSzPct val="70833"/>
              <a:buFont typeface="Wingdings"/>
              <a:buChar char=""/>
              <a:tabLst>
                <a:tab pos="354965" algn="l"/>
                <a:tab pos="355600" algn="l"/>
              </a:tabLst>
            </a:pPr>
            <a:r>
              <a:rPr spc="-5" dirty="0"/>
              <a:t>Noise</a:t>
            </a:r>
            <a:r>
              <a:rPr spc="-25" dirty="0"/>
              <a:t> </a:t>
            </a:r>
            <a:r>
              <a:rPr spc="-5" dirty="0"/>
              <a:t>Models</a:t>
            </a:r>
          </a:p>
          <a:p>
            <a:pPr marL="355600" marR="959485" indent="-342900">
              <a:lnSpc>
                <a:spcPct val="79800"/>
              </a:lnSpc>
              <a:spcBef>
                <a:spcPts val="580"/>
              </a:spcBef>
              <a:buClr>
                <a:srgbClr val="330065"/>
              </a:buClr>
              <a:buSzPct val="70833"/>
              <a:buFont typeface="Wingdings"/>
              <a:buChar char=""/>
              <a:tabLst>
                <a:tab pos="354965" algn="l"/>
                <a:tab pos="355600" algn="l"/>
              </a:tabLst>
            </a:pPr>
            <a:r>
              <a:rPr spc="-5" dirty="0"/>
              <a:t>Restoration</a:t>
            </a:r>
            <a:r>
              <a:rPr spc="5" dirty="0"/>
              <a:t> </a:t>
            </a:r>
            <a:r>
              <a:rPr spc="-5" dirty="0"/>
              <a:t>in</a:t>
            </a:r>
            <a:r>
              <a:rPr spc="10" dirty="0"/>
              <a:t> </a:t>
            </a:r>
            <a:r>
              <a:rPr dirty="0"/>
              <a:t>the</a:t>
            </a:r>
            <a:r>
              <a:rPr spc="10" dirty="0"/>
              <a:t> </a:t>
            </a:r>
            <a:r>
              <a:rPr spc="-5" dirty="0"/>
              <a:t>Presence</a:t>
            </a:r>
            <a:r>
              <a:rPr spc="5" dirty="0"/>
              <a:t> </a:t>
            </a:r>
            <a:r>
              <a:rPr dirty="0"/>
              <a:t>of</a:t>
            </a:r>
            <a:r>
              <a:rPr spc="10" dirty="0"/>
              <a:t> </a:t>
            </a:r>
            <a:r>
              <a:rPr spc="-5" dirty="0"/>
              <a:t>Noise</a:t>
            </a:r>
            <a:r>
              <a:rPr spc="10" dirty="0"/>
              <a:t> </a:t>
            </a:r>
            <a:r>
              <a:rPr spc="-5" dirty="0"/>
              <a:t>Only-Spatial </a:t>
            </a:r>
            <a:r>
              <a:rPr spc="-655" dirty="0"/>
              <a:t> </a:t>
            </a:r>
            <a:r>
              <a:rPr spc="-5" dirty="0"/>
              <a:t>Filtering</a:t>
            </a:r>
          </a:p>
          <a:p>
            <a:pPr marL="355600" indent="-342900">
              <a:lnSpc>
                <a:spcPts val="2870"/>
              </a:lnSpc>
              <a:buClr>
                <a:srgbClr val="330065"/>
              </a:buClr>
              <a:buSzPct val="70833"/>
              <a:buFont typeface="Wingdings"/>
              <a:buChar char=""/>
              <a:tabLst>
                <a:tab pos="354965" algn="l"/>
                <a:tab pos="355600" algn="l"/>
              </a:tabLst>
            </a:pPr>
            <a:r>
              <a:rPr spc="-5" dirty="0">
                <a:solidFill>
                  <a:srgbClr val="FF0000"/>
                </a:solidFill>
              </a:rPr>
              <a:t>Periodic</a:t>
            </a:r>
            <a:r>
              <a:rPr spc="20" dirty="0">
                <a:solidFill>
                  <a:srgbClr val="FF0000"/>
                </a:solidFill>
              </a:rPr>
              <a:t> </a:t>
            </a:r>
            <a:r>
              <a:rPr spc="-5" dirty="0">
                <a:solidFill>
                  <a:srgbClr val="FF0000"/>
                </a:solidFill>
              </a:rPr>
              <a:t>Noise</a:t>
            </a:r>
            <a:r>
              <a:rPr spc="20" dirty="0">
                <a:solidFill>
                  <a:srgbClr val="FF0000"/>
                </a:solidFill>
              </a:rPr>
              <a:t> </a:t>
            </a:r>
            <a:r>
              <a:rPr spc="-5" dirty="0">
                <a:solidFill>
                  <a:srgbClr val="FF0000"/>
                </a:solidFill>
              </a:rPr>
              <a:t>Reduction</a:t>
            </a:r>
            <a:r>
              <a:rPr spc="20" dirty="0">
                <a:solidFill>
                  <a:srgbClr val="FF0000"/>
                </a:solidFill>
              </a:rPr>
              <a:t> </a:t>
            </a:r>
            <a:r>
              <a:rPr spc="-5" dirty="0">
                <a:solidFill>
                  <a:srgbClr val="FF0000"/>
                </a:solidFill>
              </a:rPr>
              <a:t>by</a:t>
            </a:r>
            <a:r>
              <a:rPr spc="20" dirty="0">
                <a:solidFill>
                  <a:srgbClr val="FF0000"/>
                </a:solidFill>
              </a:rPr>
              <a:t> </a:t>
            </a:r>
            <a:r>
              <a:rPr spc="-5" dirty="0">
                <a:solidFill>
                  <a:srgbClr val="FF0000"/>
                </a:solidFill>
              </a:rPr>
              <a:t>Frequency</a:t>
            </a:r>
            <a:r>
              <a:rPr spc="20" dirty="0">
                <a:solidFill>
                  <a:srgbClr val="FF0000"/>
                </a:solidFill>
              </a:rPr>
              <a:t> </a:t>
            </a:r>
            <a:r>
              <a:rPr spc="-5" dirty="0">
                <a:solidFill>
                  <a:srgbClr val="FF0000"/>
                </a:solidFill>
              </a:rPr>
              <a:t>Domain</a:t>
            </a:r>
            <a:r>
              <a:rPr spc="20" dirty="0">
                <a:solidFill>
                  <a:srgbClr val="FF0000"/>
                </a:solidFill>
              </a:rPr>
              <a:t> </a:t>
            </a:r>
            <a:r>
              <a:rPr spc="-5" dirty="0">
                <a:solidFill>
                  <a:srgbClr val="FF0000"/>
                </a:solidFill>
              </a:rPr>
              <a:t>Filtering</a:t>
            </a:r>
          </a:p>
          <a:p>
            <a:pPr marL="355600" indent="-342900">
              <a:lnSpc>
                <a:spcPts val="2875"/>
              </a:lnSpc>
              <a:buClr>
                <a:srgbClr val="330065"/>
              </a:buClr>
              <a:buSzPct val="70833"/>
              <a:buFont typeface="Wingdings"/>
              <a:buChar char=""/>
              <a:tabLst>
                <a:tab pos="354965" algn="l"/>
                <a:tab pos="355600" algn="l"/>
              </a:tabLst>
            </a:pPr>
            <a:r>
              <a:rPr spc="-5" dirty="0"/>
              <a:t>Linear,</a:t>
            </a:r>
            <a:r>
              <a:rPr spc="20" dirty="0"/>
              <a:t> </a:t>
            </a:r>
            <a:r>
              <a:rPr spc="-5" dirty="0"/>
              <a:t>Position-Invariant</a:t>
            </a:r>
            <a:r>
              <a:rPr spc="25" dirty="0"/>
              <a:t> </a:t>
            </a:r>
            <a:r>
              <a:rPr spc="-5" dirty="0"/>
              <a:t>Degradations</a:t>
            </a:r>
          </a:p>
          <a:p>
            <a:pPr marL="355600" indent="-342900">
              <a:lnSpc>
                <a:spcPts val="2875"/>
              </a:lnSpc>
              <a:buClr>
                <a:srgbClr val="330065"/>
              </a:buClr>
              <a:buSzPct val="70833"/>
              <a:buFont typeface="Wingdings"/>
              <a:buChar char=""/>
              <a:tabLst>
                <a:tab pos="354965" algn="l"/>
                <a:tab pos="355600" algn="l"/>
              </a:tabLst>
            </a:pPr>
            <a:r>
              <a:rPr dirty="0"/>
              <a:t>Estimating</a:t>
            </a:r>
            <a:r>
              <a:rPr spc="-5" dirty="0"/>
              <a:t> </a:t>
            </a:r>
            <a:r>
              <a:rPr dirty="0"/>
              <a:t>the </a:t>
            </a:r>
            <a:r>
              <a:rPr spc="-5" dirty="0"/>
              <a:t>Degradation Function</a:t>
            </a:r>
          </a:p>
          <a:p>
            <a:pPr marL="355600" indent="-342900">
              <a:lnSpc>
                <a:spcPts val="2875"/>
              </a:lnSpc>
              <a:buClr>
                <a:srgbClr val="330065"/>
              </a:buClr>
              <a:buSzPct val="70833"/>
              <a:buFont typeface="Wingdings"/>
              <a:buChar char=""/>
              <a:tabLst>
                <a:tab pos="354965" algn="l"/>
                <a:tab pos="355600" algn="l"/>
              </a:tabLst>
            </a:pPr>
            <a:r>
              <a:rPr dirty="0"/>
              <a:t>Inverse</a:t>
            </a:r>
            <a:r>
              <a:rPr spc="-30" dirty="0"/>
              <a:t> </a:t>
            </a:r>
            <a:r>
              <a:rPr spc="-5" dirty="0"/>
              <a:t>Filtering</a:t>
            </a:r>
          </a:p>
          <a:p>
            <a:pPr marL="355600" indent="-342900">
              <a:lnSpc>
                <a:spcPts val="2875"/>
              </a:lnSpc>
              <a:buClr>
                <a:srgbClr val="330065"/>
              </a:buClr>
              <a:buSzPct val="70833"/>
              <a:buFont typeface="Wingdings"/>
              <a:buChar char=""/>
              <a:tabLst>
                <a:tab pos="354965" algn="l"/>
                <a:tab pos="355600" algn="l"/>
              </a:tabLst>
            </a:pPr>
            <a:r>
              <a:rPr spc="-5" dirty="0"/>
              <a:t>Minimun</a:t>
            </a:r>
            <a:r>
              <a:rPr spc="15" dirty="0"/>
              <a:t> </a:t>
            </a:r>
            <a:r>
              <a:rPr spc="-5" dirty="0"/>
              <a:t>Mean</a:t>
            </a:r>
            <a:r>
              <a:rPr spc="15" dirty="0"/>
              <a:t> </a:t>
            </a:r>
            <a:r>
              <a:rPr spc="-5" dirty="0"/>
              <a:t>Square</a:t>
            </a:r>
            <a:r>
              <a:rPr spc="15" dirty="0"/>
              <a:t> </a:t>
            </a:r>
            <a:r>
              <a:rPr spc="-5" dirty="0"/>
              <a:t>Error(Wiener)</a:t>
            </a:r>
            <a:r>
              <a:rPr spc="15" dirty="0"/>
              <a:t> </a:t>
            </a:r>
            <a:r>
              <a:rPr spc="-5" dirty="0"/>
              <a:t>Filtering</a:t>
            </a:r>
          </a:p>
          <a:p>
            <a:pPr marL="355600" indent="-342900">
              <a:lnSpc>
                <a:spcPts val="2875"/>
              </a:lnSpc>
              <a:buClr>
                <a:srgbClr val="330065"/>
              </a:buClr>
              <a:buSzPct val="70833"/>
              <a:buFont typeface="Wingdings"/>
              <a:buChar char=""/>
              <a:tabLst>
                <a:tab pos="354965" algn="l"/>
                <a:tab pos="355600" algn="l"/>
              </a:tabLst>
            </a:pPr>
            <a:r>
              <a:rPr spc="-5" dirty="0"/>
              <a:t>Constrained</a:t>
            </a:r>
            <a:r>
              <a:rPr spc="10" dirty="0"/>
              <a:t> </a:t>
            </a:r>
            <a:r>
              <a:rPr spc="-5" dirty="0"/>
              <a:t>Least</a:t>
            </a:r>
            <a:r>
              <a:rPr spc="15" dirty="0"/>
              <a:t> </a:t>
            </a:r>
            <a:r>
              <a:rPr spc="-5" dirty="0"/>
              <a:t>Squared</a:t>
            </a:r>
            <a:r>
              <a:rPr spc="10" dirty="0"/>
              <a:t> </a:t>
            </a:r>
            <a:r>
              <a:rPr spc="-5" dirty="0"/>
              <a:t>Filtering</a:t>
            </a:r>
          </a:p>
          <a:p>
            <a:pPr marL="355600" indent="-342900">
              <a:lnSpc>
                <a:spcPts val="2875"/>
              </a:lnSpc>
              <a:buClr>
                <a:srgbClr val="330065"/>
              </a:buClr>
              <a:buSzPct val="70833"/>
              <a:buFont typeface="Wingdings"/>
              <a:buChar char=""/>
              <a:tabLst>
                <a:tab pos="354965" algn="l"/>
                <a:tab pos="355600" algn="l"/>
              </a:tabLst>
            </a:pPr>
            <a:r>
              <a:rPr dirty="0"/>
              <a:t>Geometric</a:t>
            </a:r>
            <a:r>
              <a:rPr spc="-35" dirty="0"/>
              <a:t> </a:t>
            </a:r>
            <a:r>
              <a:rPr spc="-5" dirty="0"/>
              <a:t>Mean</a:t>
            </a:r>
            <a:r>
              <a:rPr spc="-30" dirty="0"/>
              <a:t> </a:t>
            </a:r>
            <a:r>
              <a:rPr dirty="0"/>
              <a:t>Filter</a:t>
            </a:r>
          </a:p>
          <a:p>
            <a:pPr marL="355600" indent="-342900">
              <a:lnSpc>
                <a:spcPts val="2875"/>
              </a:lnSpc>
              <a:buClr>
                <a:srgbClr val="330065"/>
              </a:buClr>
              <a:buSzPct val="70833"/>
              <a:buFont typeface="Wingdings"/>
              <a:buChar char=""/>
              <a:tabLst>
                <a:tab pos="354965" algn="l"/>
                <a:tab pos="355600" algn="l"/>
              </a:tabLst>
            </a:pPr>
            <a:r>
              <a:rPr dirty="0"/>
              <a:t>Geometric</a:t>
            </a:r>
            <a:r>
              <a:rPr spc="-55" dirty="0"/>
              <a:t> </a:t>
            </a:r>
            <a:r>
              <a:rPr dirty="0"/>
              <a:t>Transformations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pPr/>
              <a:t>44</a:t>
            </a:fld>
            <a:endParaRPr lang="en-IN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36121" y="2138351"/>
            <a:ext cx="3936365" cy="336694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60045" indent="-347980">
              <a:spcBef>
                <a:spcPts val="95"/>
              </a:spcBef>
              <a:buClr>
                <a:srgbClr val="659A9A"/>
              </a:buClr>
              <a:buSzPct val="69230"/>
              <a:buFont typeface="Wingdings"/>
              <a:buChar char=""/>
              <a:tabLst>
                <a:tab pos="360045" algn="l"/>
                <a:tab pos="360680" algn="l"/>
              </a:tabLst>
            </a:pPr>
            <a:r>
              <a:rPr sz="2600" spc="-5" dirty="0">
                <a:solidFill>
                  <a:srgbClr val="FF0000"/>
                </a:solidFill>
                <a:latin typeface="Arial MT"/>
                <a:cs typeface="Arial MT"/>
              </a:rPr>
              <a:t>Bandreject</a:t>
            </a:r>
            <a:r>
              <a:rPr sz="2600" spc="-2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600" spc="-5" dirty="0">
                <a:solidFill>
                  <a:srgbClr val="FF0000"/>
                </a:solidFill>
                <a:latin typeface="Arial MT"/>
                <a:cs typeface="Arial MT"/>
              </a:rPr>
              <a:t>Filters</a:t>
            </a:r>
            <a:endParaRPr sz="2600">
              <a:latin typeface="Arial MT"/>
              <a:cs typeface="Arial MT"/>
            </a:endParaRPr>
          </a:p>
          <a:p>
            <a:pPr>
              <a:spcBef>
                <a:spcPts val="10"/>
              </a:spcBef>
              <a:buClr>
                <a:srgbClr val="659A9A"/>
              </a:buClr>
              <a:buFont typeface="Wingdings"/>
              <a:buChar char=""/>
            </a:pPr>
            <a:endParaRPr sz="3800">
              <a:latin typeface="Arial MT"/>
              <a:cs typeface="Arial MT"/>
            </a:endParaRPr>
          </a:p>
          <a:p>
            <a:pPr marL="360045" indent="-347980">
              <a:buClr>
                <a:srgbClr val="659A9A"/>
              </a:buClr>
              <a:buSzPct val="69230"/>
              <a:buFont typeface="Wingdings"/>
              <a:buChar char=""/>
              <a:tabLst>
                <a:tab pos="360045" algn="l"/>
                <a:tab pos="360680" algn="l"/>
              </a:tabLst>
            </a:pPr>
            <a:r>
              <a:rPr sz="2600" spc="-5" dirty="0">
                <a:latin typeface="Arial MT"/>
                <a:cs typeface="Arial MT"/>
              </a:rPr>
              <a:t>Bandpass</a:t>
            </a:r>
            <a:r>
              <a:rPr sz="2600" spc="-20" dirty="0">
                <a:latin typeface="Arial MT"/>
                <a:cs typeface="Arial MT"/>
              </a:rPr>
              <a:t> </a:t>
            </a:r>
            <a:r>
              <a:rPr sz="2600" spc="-5" dirty="0">
                <a:latin typeface="Arial MT"/>
                <a:cs typeface="Arial MT"/>
              </a:rPr>
              <a:t>Filters</a:t>
            </a:r>
            <a:endParaRPr sz="2600">
              <a:latin typeface="Arial MT"/>
              <a:cs typeface="Arial MT"/>
            </a:endParaRPr>
          </a:p>
          <a:p>
            <a:pPr>
              <a:spcBef>
                <a:spcPts val="10"/>
              </a:spcBef>
              <a:buClr>
                <a:srgbClr val="659A9A"/>
              </a:buClr>
              <a:buFont typeface="Wingdings"/>
              <a:buChar char=""/>
            </a:pPr>
            <a:endParaRPr sz="3800">
              <a:latin typeface="Arial MT"/>
              <a:cs typeface="Arial MT"/>
            </a:endParaRPr>
          </a:p>
          <a:p>
            <a:pPr marL="360045" indent="-347980">
              <a:buClr>
                <a:srgbClr val="659A9A"/>
              </a:buClr>
              <a:buSzPct val="69230"/>
              <a:buFont typeface="Wingdings"/>
              <a:buChar char=""/>
              <a:tabLst>
                <a:tab pos="360045" algn="l"/>
                <a:tab pos="360680" algn="l"/>
              </a:tabLst>
            </a:pPr>
            <a:r>
              <a:rPr sz="2600" spc="-5" dirty="0">
                <a:latin typeface="Arial MT"/>
                <a:cs typeface="Arial MT"/>
              </a:rPr>
              <a:t>Notch</a:t>
            </a:r>
            <a:r>
              <a:rPr sz="2600" spc="-25" dirty="0">
                <a:latin typeface="Arial MT"/>
                <a:cs typeface="Arial MT"/>
              </a:rPr>
              <a:t> </a:t>
            </a:r>
            <a:r>
              <a:rPr sz="2600" spc="-5" dirty="0">
                <a:latin typeface="Arial MT"/>
                <a:cs typeface="Arial MT"/>
              </a:rPr>
              <a:t>Filters</a:t>
            </a:r>
            <a:endParaRPr sz="2600">
              <a:latin typeface="Arial MT"/>
              <a:cs typeface="Arial MT"/>
            </a:endParaRPr>
          </a:p>
          <a:p>
            <a:pPr>
              <a:spcBef>
                <a:spcPts val="10"/>
              </a:spcBef>
              <a:buClr>
                <a:srgbClr val="659A9A"/>
              </a:buClr>
              <a:buFont typeface="Wingdings"/>
              <a:buChar char=""/>
            </a:pPr>
            <a:endParaRPr sz="3800">
              <a:latin typeface="Arial MT"/>
              <a:cs typeface="Arial MT"/>
            </a:endParaRPr>
          </a:p>
          <a:p>
            <a:pPr marL="360045" indent="-347980">
              <a:spcBef>
                <a:spcPts val="5"/>
              </a:spcBef>
              <a:buClr>
                <a:srgbClr val="659A9A"/>
              </a:buClr>
              <a:buSzPct val="69230"/>
              <a:buFont typeface="Wingdings"/>
              <a:buChar char=""/>
              <a:tabLst>
                <a:tab pos="360045" algn="l"/>
                <a:tab pos="360680" algn="l"/>
              </a:tabLst>
            </a:pPr>
            <a:endParaRPr sz="2600">
              <a:latin typeface="Arial MT"/>
              <a:cs typeface="Arial M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2AB89831-B000-ECEA-565E-2156B3B31B9A}"/>
              </a:ext>
            </a:extLst>
          </p:cNvPr>
          <p:cNvSpPr txBox="1"/>
          <p:nvPr/>
        </p:nvSpPr>
        <p:spPr>
          <a:xfrm>
            <a:off x="248257" y="428625"/>
            <a:ext cx="12722411" cy="5066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55600" indent="-342900">
              <a:lnSpc>
                <a:spcPts val="2870"/>
              </a:lnSpc>
              <a:buClr>
                <a:srgbClr val="330065"/>
              </a:buClr>
              <a:buSzPct val="70833"/>
              <a:buFont typeface="Wingdings"/>
              <a:buChar char=""/>
              <a:tabLst>
                <a:tab pos="354965" algn="l"/>
                <a:tab pos="355600" algn="l"/>
              </a:tabLst>
            </a:pPr>
            <a:r>
              <a:rPr lang="en-GB" sz="4000" spc="-5" dirty="0">
                <a:solidFill>
                  <a:srgbClr val="FF0000"/>
                </a:solidFill>
              </a:rPr>
              <a:t>Periodic</a:t>
            </a:r>
            <a:r>
              <a:rPr lang="en-GB" sz="4000" spc="20" dirty="0">
                <a:solidFill>
                  <a:srgbClr val="FF0000"/>
                </a:solidFill>
              </a:rPr>
              <a:t> </a:t>
            </a:r>
            <a:r>
              <a:rPr lang="en-GB" sz="4000" spc="-5" dirty="0">
                <a:solidFill>
                  <a:srgbClr val="FF0000"/>
                </a:solidFill>
              </a:rPr>
              <a:t>Noise</a:t>
            </a:r>
            <a:r>
              <a:rPr lang="en-GB" sz="4000" spc="20" dirty="0">
                <a:solidFill>
                  <a:srgbClr val="FF0000"/>
                </a:solidFill>
              </a:rPr>
              <a:t> </a:t>
            </a:r>
            <a:r>
              <a:rPr lang="en-GB" sz="4000" spc="-5" dirty="0">
                <a:solidFill>
                  <a:srgbClr val="FF0000"/>
                </a:solidFill>
              </a:rPr>
              <a:t>Reduction</a:t>
            </a:r>
            <a:r>
              <a:rPr lang="en-GB" sz="4000" spc="20" dirty="0">
                <a:solidFill>
                  <a:srgbClr val="FF0000"/>
                </a:solidFill>
              </a:rPr>
              <a:t> </a:t>
            </a:r>
            <a:r>
              <a:rPr lang="en-GB" sz="4000" spc="-5" dirty="0">
                <a:solidFill>
                  <a:srgbClr val="FF0000"/>
                </a:solidFill>
              </a:rPr>
              <a:t>by</a:t>
            </a:r>
            <a:r>
              <a:rPr lang="en-GB" sz="4000" spc="20" dirty="0">
                <a:solidFill>
                  <a:srgbClr val="FF0000"/>
                </a:solidFill>
              </a:rPr>
              <a:t> </a:t>
            </a:r>
            <a:r>
              <a:rPr lang="en-GB" sz="4000" spc="-5" dirty="0">
                <a:solidFill>
                  <a:srgbClr val="FF0000"/>
                </a:solidFill>
              </a:rPr>
              <a:t>Frequency</a:t>
            </a:r>
            <a:r>
              <a:rPr lang="en-GB" sz="4000" spc="20" dirty="0">
                <a:solidFill>
                  <a:srgbClr val="FF0000"/>
                </a:solidFill>
              </a:rPr>
              <a:t> </a:t>
            </a:r>
            <a:r>
              <a:rPr lang="en-GB" sz="4000" spc="-5" dirty="0">
                <a:solidFill>
                  <a:srgbClr val="FF0000"/>
                </a:solidFill>
              </a:rPr>
              <a:t>Domain</a:t>
            </a:r>
            <a:r>
              <a:rPr lang="en-GB" sz="4000" spc="20" dirty="0">
                <a:solidFill>
                  <a:srgbClr val="FF0000"/>
                </a:solidFill>
              </a:rPr>
              <a:t> </a:t>
            </a:r>
            <a:r>
              <a:rPr lang="en-GB" sz="4000" spc="-5" dirty="0">
                <a:solidFill>
                  <a:srgbClr val="FF0000"/>
                </a:solidFill>
              </a:rPr>
              <a:t>Filtering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pPr/>
              <a:t>45</a:t>
            </a:fld>
            <a:endParaRPr lang="en-IN"/>
          </a:p>
        </p:txBody>
      </p:sp>
      <p:sp>
        <p:nvSpPr>
          <p:cNvPr id="6" name="TextBox 5"/>
          <p:cNvSpPr txBox="1"/>
          <p:nvPr/>
        </p:nvSpPr>
        <p:spPr>
          <a:xfrm>
            <a:off x="1935923" y="1281095"/>
            <a:ext cx="45382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 dirty="0" smtClean="0"/>
              <a:t>Types of frequency Filters</a:t>
            </a:r>
            <a:endParaRPr lang="en-US" sz="3200" b="1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687105" y="1904493"/>
            <a:ext cx="9250138" cy="1280478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354965" marR="5080" indent="-342900" algn="just">
              <a:lnSpc>
                <a:spcPts val="3020"/>
              </a:lnSpc>
              <a:spcBef>
                <a:spcPts val="484"/>
              </a:spcBef>
              <a:buClr>
                <a:srgbClr val="330065"/>
              </a:buClr>
              <a:buSzPct val="71428"/>
              <a:buFont typeface="Wingdings"/>
              <a:buChar char=""/>
              <a:tabLst>
                <a:tab pos="354965" algn="l"/>
                <a:tab pos="355600" algn="l"/>
              </a:tabLst>
            </a:pPr>
            <a:r>
              <a:rPr sz="2800" dirty="0">
                <a:latin typeface="Arial MT"/>
                <a:cs typeface="Arial MT"/>
              </a:rPr>
              <a:t>Bandreject</a:t>
            </a:r>
            <a:r>
              <a:rPr sz="2800" spc="-2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filters</a:t>
            </a:r>
            <a:r>
              <a:rPr sz="2800" spc="-1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remove</a:t>
            </a:r>
            <a:r>
              <a:rPr sz="2800" spc="-1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or</a:t>
            </a:r>
            <a:r>
              <a:rPr sz="2800" spc="-1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attenuate</a:t>
            </a:r>
            <a:r>
              <a:rPr sz="2800" spc="-1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a</a:t>
            </a:r>
            <a:r>
              <a:rPr sz="2800" spc="-1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band</a:t>
            </a:r>
            <a:r>
              <a:rPr sz="2800" spc="-1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of </a:t>
            </a:r>
            <a:r>
              <a:rPr sz="2800" spc="-76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frequencies about the origin of the Fourier </a:t>
            </a:r>
            <a:r>
              <a:rPr sz="2800" spc="5" dirty="0">
                <a:latin typeface="Arial MT"/>
                <a:cs typeface="Arial MT"/>
              </a:rPr>
              <a:t> </a:t>
            </a:r>
            <a:r>
              <a:rPr sz="2800">
                <a:latin typeface="Arial MT"/>
                <a:cs typeface="Arial MT"/>
              </a:rPr>
              <a:t>transform</a:t>
            </a:r>
            <a:r>
              <a:rPr sz="2800" smtClean="0">
                <a:latin typeface="Arial MT"/>
                <a:cs typeface="Arial MT"/>
              </a:rPr>
              <a:t>.</a:t>
            </a:r>
            <a:endParaRPr lang="en-GB" sz="2800" dirty="0" smtClean="0">
              <a:latin typeface="Arial MT"/>
              <a:cs typeface="Arial MT"/>
            </a:endParaRPr>
          </a:p>
          <a:p>
            <a:pPr marL="354965" marR="5080" indent="-342900" algn="just">
              <a:lnSpc>
                <a:spcPts val="3020"/>
              </a:lnSpc>
              <a:spcBef>
                <a:spcPts val="484"/>
              </a:spcBef>
              <a:buClr>
                <a:srgbClr val="330065"/>
              </a:buClr>
              <a:buSzPct val="71428"/>
              <a:buFont typeface="Wingdings"/>
              <a:buChar char=""/>
              <a:tabLst>
                <a:tab pos="354965" algn="l"/>
                <a:tab pos="355600" algn="l"/>
              </a:tabLst>
            </a:pPr>
            <a:r>
              <a:rPr sz="2800" smtClean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An </a:t>
            </a:r>
            <a:r>
              <a:rPr sz="2800" b="1" dirty="0">
                <a:latin typeface="Arial MT"/>
                <a:cs typeface="Arial MT"/>
              </a:rPr>
              <a:t>ideal bandreject </a:t>
            </a:r>
            <a:r>
              <a:rPr sz="2800" spc="-5" dirty="0">
                <a:latin typeface="Arial MT"/>
                <a:cs typeface="Arial MT"/>
              </a:rPr>
              <a:t>filter </a:t>
            </a:r>
            <a:r>
              <a:rPr sz="2800" dirty="0">
                <a:latin typeface="Arial MT"/>
                <a:cs typeface="Arial MT"/>
              </a:rPr>
              <a:t>is given by </a:t>
            </a:r>
            <a:r>
              <a:rPr sz="2800" spc="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the</a:t>
            </a:r>
            <a:r>
              <a:rPr sz="2800" spc="-1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expression</a:t>
            </a:r>
            <a:endParaRPr sz="28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87105" y="5406645"/>
            <a:ext cx="7986395" cy="1221105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355600" marR="5080" indent="-342900">
              <a:lnSpc>
                <a:spcPts val="3020"/>
              </a:lnSpc>
              <a:spcBef>
                <a:spcPts val="484"/>
              </a:spcBef>
              <a:buClr>
                <a:srgbClr val="330065"/>
              </a:buClr>
              <a:buSzPct val="71428"/>
              <a:buFont typeface="Wingdings"/>
              <a:buChar char=""/>
              <a:tabLst>
                <a:tab pos="354965" algn="l"/>
                <a:tab pos="355600" algn="l"/>
              </a:tabLst>
            </a:pPr>
            <a:r>
              <a:rPr sz="2800" dirty="0">
                <a:latin typeface="Arial MT"/>
                <a:cs typeface="Arial MT"/>
              </a:rPr>
              <a:t>Where D(u,v) is the distance from the origin of </a:t>
            </a:r>
            <a:r>
              <a:rPr sz="2800" spc="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the</a:t>
            </a:r>
            <a:r>
              <a:rPr sz="2800" spc="-1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centered</a:t>
            </a:r>
            <a:r>
              <a:rPr sz="2800" spc="-1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frequency</a:t>
            </a:r>
            <a:r>
              <a:rPr sz="2800" spc="-1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rectangle,</a:t>
            </a:r>
            <a:r>
              <a:rPr sz="2800" spc="-1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W</a:t>
            </a:r>
            <a:r>
              <a:rPr sz="2800" spc="-1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is</a:t>
            </a:r>
            <a:r>
              <a:rPr sz="2800" spc="-1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the</a:t>
            </a:r>
            <a:r>
              <a:rPr sz="2800" spc="-1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width </a:t>
            </a:r>
            <a:r>
              <a:rPr sz="2800" spc="-76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of</a:t>
            </a:r>
            <a:r>
              <a:rPr sz="2800" spc="-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the</a:t>
            </a:r>
            <a:r>
              <a:rPr sz="2800" spc="-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band, and</a:t>
            </a:r>
            <a:r>
              <a:rPr sz="2800" spc="-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D0</a:t>
            </a:r>
            <a:r>
              <a:rPr sz="2800" spc="-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is its</a:t>
            </a:r>
            <a:r>
              <a:rPr sz="2800" spc="-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radial</a:t>
            </a:r>
            <a:r>
              <a:rPr sz="2800" spc="-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center.</a:t>
            </a:r>
            <a:endParaRPr sz="2800">
              <a:latin typeface="Arial MT"/>
              <a:cs typeface="Arial MT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658895" y="3810000"/>
            <a:ext cx="258445" cy="0"/>
          </a:xfrm>
          <a:custGeom>
            <a:avLst/>
            <a:gdLst/>
            <a:ahLst/>
            <a:cxnLst/>
            <a:rect l="l" t="t" r="r" b="b"/>
            <a:pathLst>
              <a:path w="258445">
                <a:moveTo>
                  <a:pt x="0" y="0"/>
                </a:moveTo>
                <a:lnTo>
                  <a:pt x="258330" y="0"/>
                </a:lnTo>
              </a:path>
            </a:pathLst>
          </a:custGeom>
          <a:ln w="976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784131" y="4437888"/>
            <a:ext cx="259079" cy="0"/>
          </a:xfrm>
          <a:custGeom>
            <a:avLst/>
            <a:gdLst/>
            <a:ahLst/>
            <a:cxnLst/>
            <a:rect l="l" t="t" r="r" b="b"/>
            <a:pathLst>
              <a:path w="259079">
                <a:moveTo>
                  <a:pt x="0" y="0"/>
                </a:moveTo>
                <a:lnTo>
                  <a:pt x="259080" y="0"/>
                </a:lnTo>
              </a:path>
            </a:pathLst>
          </a:custGeom>
          <a:ln w="976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709692" y="4437888"/>
            <a:ext cx="259715" cy="0"/>
          </a:xfrm>
          <a:custGeom>
            <a:avLst/>
            <a:gdLst/>
            <a:ahLst/>
            <a:cxnLst/>
            <a:rect l="l" t="t" r="r" b="b"/>
            <a:pathLst>
              <a:path w="259715">
                <a:moveTo>
                  <a:pt x="0" y="0"/>
                </a:moveTo>
                <a:lnTo>
                  <a:pt x="259092" y="0"/>
                </a:lnTo>
              </a:path>
            </a:pathLst>
          </a:custGeom>
          <a:ln w="976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665753" y="5065014"/>
            <a:ext cx="259079" cy="0"/>
          </a:xfrm>
          <a:custGeom>
            <a:avLst/>
            <a:gdLst/>
            <a:ahLst/>
            <a:cxnLst/>
            <a:rect l="l" t="t" r="r" b="b"/>
            <a:pathLst>
              <a:path w="259079">
                <a:moveTo>
                  <a:pt x="0" y="0"/>
                </a:moveTo>
                <a:lnTo>
                  <a:pt x="259080" y="0"/>
                </a:lnTo>
              </a:path>
            </a:pathLst>
          </a:custGeom>
          <a:ln w="976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5209324" y="4739946"/>
            <a:ext cx="142240" cy="3079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850" dirty="0">
                <a:latin typeface="Symbol"/>
                <a:cs typeface="Symbol"/>
              </a:rPr>
              <a:t></a:t>
            </a:r>
            <a:endParaRPr sz="1850">
              <a:latin typeface="Symbol"/>
              <a:cs typeface="Symbo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209324" y="4514399"/>
            <a:ext cx="142240" cy="3079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850" dirty="0">
                <a:latin typeface="Symbol"/>
                <a:cs typeface="Symbol"/>
              </a:rPr>
              <a:t></a:t>
            </a:r>
            <a:endParaRPr sz="1850">
              <a:latin typeface="Symbol"/>
              <a:cs typeface="Symbo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209324" y="5085906"/>
            <a:ext cx="142240" cy="3079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850" dirty="0">
                <a:latin typeface="Symbol"/>
                <a:cs typeface="Symbol"/>
              </a:rPr>
              <a:t></a:t>
            </a:r>
            <a:endParaRPr sz="1850">
              <a:latin typeface="Symbol"/>
              <a:cs typeface="Symbo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209324" y="3717344"/>
            <a:ext cx="142240" cy="5340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000"/>
              </a:lnSpc>
              <a:spcBef>
                <a:spcPts val="100"/>
              </a:spcBef>
            </a:pPr>
            <a:r>
              <a:rPr sz="1850" dirty="0">
                <a:latin typeface="Symbol"/>
                <a:cs typeface="Symbol"/>
              </a:rPr>
              <a:t></a:t>
            </a:r>
            <a:endParaRPr sz="1850">
              <a:latin typeface="Symbol"/>
              <a:cs typeface="Symbol"/>
            </a:endParaRPr>
          </a:p>
          <a:p>
            <a:pPr marL="12700">
              <a:lnSpc>
                <a:spcPts val="2000"/>
              </a:lnSpc>
            </a:pPr>
            <a:r>
              <a:rPr sz="1850" dirty="0">
                <a:latin typeface="Symbol"/>
                <a:cs typeface="Symbol"/>
              </a:rPr>
              <a:t></a:t>
            </a:r>
            <a:endParaRPr sz="1850">
              <a:latin typeface="Symbol"/>
              <a:cs typeface="Symbo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093012" y="4248455"/>
            <a:ext cx="1576070" cy="3079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  <a:tabLst>
                <a:tab pos="1433195" algn="l"/>
              </a:tabLst>
            </a:pPr>
            <a:r>
              <a:rPr sz="1850" dirty="0">
                <a:latin typeface="Symbol"/>
                <a:cs typeface="Symbol"/>
              </a:rPr>
              <a:t></a:t>
            </a:r>
            <a:r>
              <a:rPr sz="1850" spc="-10" dirty="0">
                <a:latin typeface="Times New Roman"/>
                <a:cs typeface="Times New Roman"/>
              </a:rPr>
              <a:t> </a:t>
            </a:r>
            <a:r>
              <a:rPr sz="1850" spc="15" dirty="0">
                <a:latin typeface="Times New Roman"/>
                <a:cs typeface="Times New Roman"/>
              </a:rPr>
              <a:t>D</a:t>
            </a:r>
            <a:r>
              <a:rPr sz="1850" spc="45" dirty="0">
                <a:latin typeface="Times New Roman"/>
                <a:cs typeface="Times New Roman"/>
              </a:rPr>
              <a:t>(</a:t>
            </a:r>
            <a:r>
              <a:rPr sz="1850" spc="55" dirty="0">
                <a:latin typeface="Times New Roman"/>
                <a:cs typeface="Times New Roman"/>
              </a:rPr>
              <a:t>u</a:t>
            </a:r>
            <a:r>
              <a:rPr sz="1850" dirty="0">
                <a:latin typeface="Times New Roman"/>
                <a:cs typeface="Times New Roman"/>
              </a:rPr>
              <a:t>,</a:t>
            </a:r>
            <a:r>
              <a:rPr sz="1850" spc="-190" dirty="0">
                <a:latin typeface="Times New Roman"/>
                <a:cs typeface="Times New Roman"/>
              </a:rPr>
              <a:t> </a:t>
            </a:r>
            <a:r>
              <a:rPr sz="1850" spc="20" dirty="0">
                <a:latin typeface="Times New Roman"/>
                <a:cs typeface="Times New Roman"/>
              </a:rPr>
              <a:t>v</a:t>
            </a:r>
            <a:r>
              <a:rPr sz="1850" dirty="0">
                <a:latin typeface="Times New Roman"/>
                <a:cs typeface="Times New Roman"/>
              </a:rPr>
              <a:t>)</a:t>
            </a:r>
            <a:r>
              <a:rPr sz="1850" spc="-45" dirty="0">
                <a:latin typeface="Times New Roman"/>
                <a:cs typeface="Times New Roman"/>
              </a:rPr>
              <a:t> </a:t>
            </a:r>
            <a:r>
              <a:rPr sz="1850" dirty="0">
                <a:latin typeface="Symbol"/>
                <a:cs typeface="Symbol"/>
              </a:rPr>
              <a:t></a:t>
            </a:r>
            <a:r>
              <a:rPr sz="1850" spc="-5" dirty="0">
                <a:latin typeface="Times New Roman"/>
                <a:cs typeface="Times New Roman"/>
              </a:rPr>
              <a:t> </a:t>
            </a:r>
            <a:r>
              <a:rPr sz="1850" dirty="0">
                <a:latin typeface="Times New Roman"/>
                <a:cs typeface="Times New Roman"/>
              </a:rPr>
              <a:t>D	</a:t>
            </a:r>
            <a:r>
              <a:rPr sz="1850" dirty="0">
                <a:latin typeface="Symbol"/>
                <a:cs typeface="Symbol"/>
              </a:rPr>
              <a:t></a:t>
            </a:r>
            <a:endParaRPr sz="1850">
              <a:latin typeface="Symbol"/>
              <a:cs typeface="Symbo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900303" y="4248455"/>
            <a:ext cx="872490" cy="3079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spcBef>
                <a:spcPts val="100"/>
              </a:spcBef>
              <a:tabLst>
                <a:tab pos="384175" algn="l"/>
              </a:tabLst>
            </a:pPr>
            <a:r>
              <a:rPr sz="1850" dirty="0">
                <a:latin typeface="Times New Roman"/>
                <a:cs typeface="Times New Roman"/>
              </a:rPr>
              <a:t>if	</a:t>
            </a:r>
            <a:r>
              <a:rPr sz="1850" spc="45" dirty="0">
                <a:latin typeface="Times New Roman"/>
                <a:cs typeface="Times New Roman"/>
              </a:rPr>
              <a:t>D</a:t>
            </a:r>
            <a:r>
              <a:rPr sz="1575" spc="67" baseline="-23809" dirty="0">
                <a:latin typeface="Times New Roman"/>
                <a:cs typeface="Times New Roman"/>
              </a:rPr>
              <a:t>0</a:t>
            </a:r>
            <a:r>
              <a:rPr sz="1575" spc="352" baseline="-23809" dirty="0">
                <a:latin typeface="Times New Roman"/>
                <a:cs typeface="Times New Roman"/>
              </a:rPr>
              <a:t> </a:t>
            </a:r>
            <a:r>
              <a:rPr sz="1850" dirty="0">
                <a:latin typeface="Symbol"/>
                <a:cs typeface="Symbol"/>
              </a:rPr>
              <a:t></a:t>
            </a:r>
            <a:endParaRPr sz="1850">
              <a:latin typeface="Symbol"/>
              <a:cs typeface="Symbo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885284" y="3621344"/>
            <a:ext cx="1457325" cy="3079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  <a:tabLst>
                <a:tab pos="358775" algn="l"/>
              </a:tabLst>
            </a:pPr>
            <a:r>
              <a:rPr sz="1850" dirty="0">
                <a:latin typeface="Times New Roman"/>
                <a:cs typeface="Times New Roman"/>
              </a:rPr>
              <a:t>if	</a:t>
            </a:r>
            <a:r>
              <a:rPr sz="1850" spc="20" dirty="0">
                <a:latin typeface="Times New Roman"/>
                <a:cs typeface="Times New Roman"/>
              </a:rPr>
              <a:t>D</a:t>
            </a:r>
            <a:r>
              <a:rPr sz="1850" spc="40" dirty="0">
                <a:latin typeface="Times New Roman"/>
                <a:cs typeface="Times New Roman"/>
              </a:rPr>
              <a:t>(</a:t>
            </a:r>
            <a:r>
              <a:rPr sz="1850" spc="55" dirty="0">
                <a:latin typeface="Times New Roman"/>
                <a:cs typeface="Times New Roman"/>
              </a:rPr>
              <a:t>u</a:t>
            </a:r>
            <a:r>
              <a:rPr sz="1850" dirty="0">
                <a:latin typeface="Times New Roman"/>
                <a:cs typeface="Times New Roman"/>
              </a:rPr>
              <a:t>,</a:t>
            </a:r>
            <a:r>
              <a:rPr sz="1850" spc="-190" dirty="0">
                <a:latin typeface="Times New Roman"/>
                <a:cs typeface="Times New Roman"/>
              </a:rPr>
              <a:t> </a:t>
            </a:r>
            <a:r>
              <a:rPr sz="1850" spc="20" dirty="0">
                <a:latin typeface="Times New Roman"/>
                <a:cs typeface="Times New Roman"/>
              </a:rPr>
              <a:t>v</a:t>
            </a:r>
            <a:r>
              <a:rPr sz="1850" dirty="0">
                <a:latin typeface="Times New Roman"/>
                <a:cs typeface="Times New Roman"/>
              </a:rPr>
              <a:t>)</a:t>
            </a:r>
            <a:r>
              <a:rPr sz="1850" spc="-45" dirty="0">
                <a:latin typeface="Times New Roman"/>
                <a:cs typeface="Times New Roman"/>
              </a:rPr>
              <a:t> </a:t>
            </a:r>
            <a:r>
              <a:rPr sz="1850" dirty="0">
                <a:latin typeface="Symbol"/>
                <a:cs typeface="Symbol"/>
              </a:rPr>
              <a:t></a:t>
            </a:r>
            <a:r>
              <a:rPr sz="1850" spc="-5" dirty="0">
                <a:latin typeface="Times New Roman"/>
                <a:cs typeface="Times New Roman"/>
              </a:rPr>
              <a:t> </a:t>
            </a:r>
            <a:r>
              <a:rPr sz="1850" dirty="0">
                <a:latin typeface="Times New Roman"/>
                <a:cs typeface="Times New Roman"/>
              </a:rPr>
              <a:t>D</a:t>
            </a:r>
            <a:endParaRPr sz="185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672924" y="4729282"/>
            <a:ext cx="247650" cy="3079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850" dirty="0">
                <a:latin typeface="Times New Roman"/>
                <a:cs typeface="Times New Roman"/>
              </a:rPr>
              <a:t>W</a:t>
            </a:r>
            <a:endParaRPr sz="185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441774" y="3474282"/>
            <a:ext cx="496570" cy="3079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36220" indent="-198755">
              <a:spcBef>
                <a:spcPts val="100"/>
              </a:spcBef>
              <a:buFont typeface="Symbol"/>
              <a:buChar char=""/>
              <a:tabLst>
                <a:tab pos="236854" algn="l"/>
              </a:tabLst>
            </a:pPr>
            <a:r>
              <a:rPr sz="1850" dirty="0">
                <a:latin typeface="Times New Roman"/>
                <a:cs typeface="Times New Roman"/>
              </a:rPr>
              <a:t>W</a:t>
            </a:r>
            <a:endParaRPr sz="185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183925" y="3491797"/>
            <a:ext cx="285115" cy="3079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spcBef>
                <a:spcPts val="100"/>
              </a:spcBef>
            </a:pPr>
            <a:r>
              <a:rPr sz="1850" spc="-105" dirty="0">
                <a:latin typeface="Symbol"/>
                <a:cs typeface="Symbol"/>
              </a:rPr>
              <a:t></a:t>
            </a:r>
            <a:r>
              <a:rPr sz="2775" spc="-157" baseline="-30030" dirty="0">
                <a:latin typeface="Times New Roman"/>
                <a:cs typeface="Times New Roman"/>
              </a:rPr>
              <a:t>1</a:t>
            </a:r>
            <a:endParaRPr sz="2775" baseline="-3003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250060" y="4248455"/>
            <a:ext cx="1253490" cy="31438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800">
              <a:lnSpc>
                <a:spcPts val="1110"/>
              </a:lnSpc>
              <a:spcBef>
                <a:spcPts val="100"/>
              </a:spcBef>
            </a:pPr>
            <a:r>
              <a:rPr sz="1850" spc="40" dirty="0">
                <a:latin typeface="Times New Roman"/>
                <a:cs typeface="Times New Roman"/>
              </a:rPr>
              <a:t>H</a:t>
            </a:r>
            <a:r>
              <a:rPr sz="1850" spc="45" dirty="0">
                <a:latin typeface="Times New Roman"/>
                <a:cs typeface="Times New Roman"/>
              </a:rPr>
              <a:t>(</a:t>
            </a:r>
            <a:r>
              <a:rPr sz="1850" spc="50" dirty="0">
                <a:latin typeface="Times New Roman"/>
                <a:cs typeface="Times New Roman"/>
              </a:rPr>
              <a:t>u</a:t>
            </a:r>
            <a:r>
              <a:rPr sz="1850" dirty="0">
                <a:latin typeface="Times New Roman"/>
                <a:cs typeface="Times New Roman"/>
              </a:rPr>
              <a:t>,</a:t>
            </a:r>
            <a:r>
              <a:rPr sz="1850" spc="-190" dirty="0">
                <a:latin typeface="Times New Roman"/>
                <a:cs typeface="Times New Roman"/>
              </a:rPr>
              <a:t> </a:t>
            </a:r>
            <a:r>
              <a:rPr sz="1850" spc="20" dirty="0">
                <a:latin typeface="Times New Roman"/>
                <a:cs typeface="Times New Roman"/>
              </a:rPr>
              <a:t>v</a:t>
            </a:r>
            <a:r>
              <a:rPr sz="1850" dirty="0">
                <a:latin typeface="Times New Roman"/>
                <a:cs typeface="Times New Roman"/>
              </a:rPr>
              <a:t>)</a:t>
            </a:r>
            <a:r>
              <a:rPr sz="1850" spc="-15" dirty="0">
                <a:latin typeface="Times New Roman"/>
                <a:cs typeface="Times New Roman"/>
              </a:rPr>
              <a:t> </a:t>
            </a:r>
            <a:r>
              <a:rPr sz="1850" dirty="0">
                <a:latin typeface="Symbol"/>
                <a:cs typeface="Symbol"/>
              </a:rPr>
              <a:t></a:t>
            </a:r>
            <a:r>
              <a:rPr sz="1850" spc="-5" dirty="0">
                <a:latin typeface="Times New Roman"/>
                <a:cs typeface="Times New Roman"/>
              </a:rPr>
              <a:t> </a:t>
            </a:r>
            <a:r>
              <a:rPr sz="2775" baseline="31531" dirty="0">
                <a:latin typeface="Symbol"/>
                <a:cs typeface="Symbol"/>
              </a:rPr>
              <a:t></a:t>
            </a:r>
            <a:endParaRPr sz="2775" baseline="31531">
              <a:latin typeface="Symbol"/>
              <a:cs typeface="Symbol"/>
            </a:endParaRPr>
          </a:p>
          <a:p>
            <a:pPr marR="43180" algn="r">
              <a:lnSpc>
                <a:spcPts val="1110"/>
              </a:lnSpc>
            </a:pPr>
            <a:r>
              <a:rPr sz="2775" spc="-22" baseline="-9009" dirty="0">
                <a:latin typeface="Symbol"/>
                <a:cs typeface="Symbol"/>
              </a:rPr>
              <a:t></a:t>
            </a:r>
            <a:r>
              <a:rPr sz="1850" spc="-15" dirty="0">
                <a:latin typeface="Times New Roman"/>
                <a:cs typeface="Times New Roman"/>
              </a:rPr>
              <a:t>0</a:t>
            </a:r>
            <a:endParaRPr sz="185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158525" y="4875590"/>
            <a:ext cx="2750185" cy="3079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3500">
              <a:spcBef>
                <a:spcPts val="100"/>
              </a:spcBef>
              <a:tabLst>
                <a:tab pos="739140" algn="l"/>
                <a:tab pos="1085850" algn="l"/>
                <a:tab pos="2580640" algn="l"/>
              </a:tabLst>
            </a:pPr>
            <a:r>
              <a:rPr sz="2775" spc="-157" baseline="-21021" dirty="0">
                <a:latin typeface="Symbol"/>
                <a:cs typeface="Symbol"/>
              </a:rPr>
              <a:t></a:t>
            </a:r>
            <a:r>
              <a:rPr sz="1850" spc="-105" dirty="0">
                <a:latin typeface="Times New Roman"/>
                <a:cs typeface="Times New Roman"/>
              </a:rPr>
              <a:t>1	</a:t>
            </a:r>
            <a:r>
              <a:rPr sz="1850" dirty="0">
                <a:latin typeface="Times New Roman"/>
                <a:cs typeface="Times New Roman"/>
              </a:rPr>
              <a:t>if	</a:t>
            </a:r>
            <a:r>
              <a:rPr sz="1850" spc="30" dirty="0">
                <a:latin typeface="Times New Roman"/>
                <a:cs typeface="Times New Roman"/>
              </a:rPr>
              <a:t>D(u,</a:t>
            </a:r>
            <a:r>
              <a:rPr sz="1850" spc="-190" dirty="0">
                <a:latin typeface="Times New Roman"/>
                <a:cs typeface="Times New Roman"/>
              </a:rPr>
              <a:t> </a:t>
            </a:r>
            <a:r>
              <a:rPr sz="1850" spc="10" dirty="0">
                <a:latin typeface="Times New Roman"/>
                <a:cs typeface="Times New Roman"/>
              </a:rPr>
              <a:t>v)</a:t>
            </a:r>
            <a:r>
              <a:rPr sz="1850" spc="-15" dirty="0">
                <a:latin typeface="Times New Roman"/>
                <a:cs typeface="Times New Roman"/>
              </a:rPr>
              <a:t> </a:t>
            </a:r>
            <a:r>
              <a:rPr sz="1850" dirty="0">
                <a:latin typeface="Symbol"/>
                <a:cs typeface="Symbol"/>
              </a:rPr>
              <a:t></a:t>
            </a:r>
            <a:r>
              <a:rPr sz="1850" spc="-5" dirty="0">
                <a:latin typeface="Times New Roman"/>
                <a:cs typeface="Times New Roman"/>
              </a:rPr>
              <a:t> </a:t>
            </a:r>
            <a:r>
              <a:rPr sz="1850" spc="45" dirty="0">
                <a:latin typeface="Times New Roman"/>
                <a:cs typeface="Times New Roman"/>
              </a:rPr>
              <a:t>D</a:t>
            </a:r>
            <a:r>
              <a:rPr sz="1575" spc="67" baseline="-23809" dirty="0">
                <a:latin typeface="Times New Roman"/>
                <a:cs typeface="Times New Roman"/>
              </a:rPr>
              <a:t>0</a:t>
            </a:r>
            <a:r>
              <a:rPr sz="1575" spc="442" baseline="-23809" dirty="0">
                <a:latin typeface="Times New Roman"/>
                <a:cs typeface="Times New Roman"/>
              </a:rPr>
              <a:t> </a:t>
            </a:r>
            <a:r>
              <a:rPr sz="1850" dirty="0">
                <a:latin typeface="Symbol"/>
                <a:cs typeface="Symbol"/>
              </a:rPr>
              <a:t></a:t>
            </a:r>
            <a:r>
              <a:rPr sz="1850" dirty="0">
                <a:latin typeface="Times New Roman"/>
                <a:cs typeface="Times New Roman"/>
              </a:rPr>
              <a:t>	</a:t>
            </a:r>
            <a:r>
              <a:rPr sz="2775" baseline="-43543" dirty="0">
                <a:latin typeface="Times New Roman"/>
                <a:cs typeface="Times New Roman"/>
              </a:rPr>
              <a:t>2</a:t>
            </a:r>
            <a:endParaRPr sz="2775" baseline="-43543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8770974" y="4431346"/>
            <a:ext cx="143510" cy="3079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850" dirty="0">
                <a:latin typeface="Times New Roman"/>
                <a:cs typeface="Times New Roman"/>
              </a:rPr>
              <a:t>2</a:t>
            </a:r>
            <a:endParaRPr sz="1850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8716877" y="4101394"/>
            <a:ext cx="247650" cy="3079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850" dirty="0">
                <a:latin typeface="Times New Roman"/>
                <a:cs typeface="Times New Roman"/>
              </a:rPr>
              <a:t>W</a:t>
            </a:r>
            <a:endParaRPr sz="1850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845430" y="4431346"/>
            <a:ext cx="143510" cy="3079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850" dirty="0">
                <a:latin typeface="Times New Roman"/>
                <a:cs typeface="Times New Roman"/>
              </a:rPr>
              <a:t>2</a:t>
            </a:r>
            <a:endParaRPr sz="1850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791333" y="4101394"/>
            <a:ext cx="247650" cy="3079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850" dirty="0">
                <a:latin typeface="Times New Roman"/>
                <a:cs typeface="Times New Roman"/>
              </a:rPr>
              <a:t>W</a:t>
            </a:r>
            <a:endParaRPr sz="1850">
              <a:latin typeface="Times New Roman"/>
              <a:cs typeface="Times New Roman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7720218" y="3803457"/>
            <a:ext cx="143510" cy="3079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850" dirty="0">
                <a:latin typeface="Times New Roman"/>
                <a:cs typeface="Times New Roman"/>
              </a:rPr>
              <a:t>2</a:t>
            </a:r>
            <a:endParaRPr sz="1850">
              <a:latin typeface="Times New Roman"/>
              <a:cs typeface="Times New Roman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8374676" y="4405207"/>
            <a:ext cx="94615" cy="178254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spcBef>
                <a:spcPts val="130"/>
              </a:spcBef>
            </a:pPr>
            <a:r>
              <a:rPr sz="1050" spc="15" dirty="0">
                <a:latin typeface="Times New Roman"/>
                <a:cs typeface="Times New Roman"/>
              </a:rPr>
              <a:t>0</a:t>
            </a:r>
            <a:endParaRPr sz="1050">
              <a:latin typeface="Times New Roman"/>
              <a:cs typeface="Times New Roman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7327684" y="3778075"/>
            <a:ext cx="94615" cy="178254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spcBef>
                <a:spcPts val="130"/>
              </a:spcBef>
            </a:pPr>
            <a:r>
              <a:rPr sz="1050" spc="15" dirty="0">
                <a:latin typeface="Times New Roman"/>
                <a:cs typeface="Times New Roman"/>
              </a:rPr>
              <a:t>0</a:t>
            </a:r>
            <a:endParaRPr sz="1050">
              <a:latin typeface="Times New Roman"/>
              <a:cs typeface="Times New Roman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A89880E5-9DBF-C6BE-819B-C0B50FC6947B}"/>
              </a:ext>
            </a:extLst>
          </p:cNvPr>
          <p:cNvSpPr txBox="1"/>
          <p:nvPr/>
        </p:nvSpPr>
        <p:spPr>
          <a:xfrm>
            <a:off x="248257" y="428625"/>
            <a:ext cx="12722411" cy="5066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55600" indent="-342900">
              <a:lnSpc>
                <a:spcPts val="2870"/>
              </a:lnSpc>
              <a:buClr>
                <a:srgbClr val="330065"/>
              </a:buClr>
              <a:buSzPct val="70833"/>
              <a:buFont typeface="Wingdings"/>
              <a:buChar char=""/>
              <a:tabLst>
                <a:tab pos="354965" algn="l"/>
                <a:tab pos="355600" algn="l"/>
              </a:tabLst>
            </a:pPr>
            <a:r>
              <a:rPr lang="en-GB" sz="4000" spc="-5" dirty="0">
                <a:solidFill>
                  <a:srgbClr val="FF0000"/>
                </a:solidFill>
              </a:rPr>
              <a:t>Periodic</a:t>
            </a:r>
            <a:r>
              <a:rPr lang="en-GB" sz="4000" spc="20" dirty="0">
                <a:solidFill>
                  <a:srgbClr val="FF0000"/>
                </a:solidFill>
              </a:rPr>
              <a:t> </a:t>
            </a:r>
            <a:r>
              <a:rPr lang="en-GB" sz="4000" spc="-5" dirty="0">
                <a:solidFill>
                  <a:srgbClr val="FF0000"/>
                </a:solidFill>
              </a:rPr>
              <a:t>Noise</a:t>
            </a:r>
            <a:r>
              <a:rPr lang="en-GB" sz="4000" spc="20" dirty="0">
                <a:solidFill>
                  <a:srgbClr val="FF0000"/>
                </a:solidFill>
              </a:rPr>
              <a:t> </a:t>
            </a:r>
            <a:r>
              <a:rPr lang="en-GB" sz="4000" spc="-5" dirty="0">
                <a:solidFill>
                  <a:srgbClr val="FF0000"/>
                </a:solidFill>
              </a:rPr>
              <a:t>Reduction</a:t>
            </a:r>
            <a:r>
              <a:rPr lang="en-GB" sz="4000" spc="20" dirty="0">
                <a:solidFill>
                  <a:srgbClr val="FF0000"/>
                </a:solidFill>
              </a:rPr>
              <a:t> </a:t>
            </a:r>
            <a:r>
              <a:rPr lang="en-GB" sz="4000" spc="-5" dirty="0">
                <a:solidFill>
                  <a:srgbClr val="FF0000"/>
                </a:solidFill>
              </a:rPr>
              <a:t>by</a:t>
            </a:r>
            <a:r>
              <a:rPr lang="en-GB" sz="4000" spc="20" dirty="0">
                <a:solidFill>
                  <a:srgbClr val="FF0000"/>
                </a:solidFill>
              </a:rPr>
              <a:t> </a:t>
            </a:r>
            <a:r>
              <a:rPr lang="en-GB" sz="4000" spc="-5" dirty="0">
                <a:solidFill>
                  <a:srgbClr val="FF0000"/>
                </a:solidFill>
              </a:rPr>
              <a:t>Frequency</a:t>
            </a:r>
            <a:r>
              <a:rPr lang="en-GB" sz="4000" spc="20" dirty="0">
                <a:solidFill>
                  <a:srgbClr val="FF0000"/>
                </a:solidFill>
              </a:rPr>
              <a:t> </a:t>
            </a:r>
            <a:r>
              <a:rPr lang="en-GB" sz="4000" spc="-5" dirty="0">
                <a:solidFill>
                  <a:srgbClr val="FF0000"/>
                </a:solidFill>
              </a:rPr>
              <a:t>Domain</a:t>
            </a:r>
            <a:r>
              <a:rPr lang="en-GB" sz="4000" spc="20" dirty="0">
                <a:solidFill>
                  <a:srgbClr val="FF0000"/>
                </a:solidFill>
              </a:rPr>
              <a:t> </a:t>
            </a:r>
            <a:r>
              <a:rPr lang="en-GB" sz="4000" spc="-5" dirty="0">
                <a:solidFill>
                  <a:srgbClr val="FF0000"/>
                </a:solidFill>
              </a:rPr>
              <a:t>Filtering</a:t>
            </a:r>
          </a:p>
        </p:txBody>
      </p:sp>
      <p:sp>
        <p:nvSpPr>
          <p:cNvPr id="28" name="Slide Number Placeholder 2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pPr/>
              <a:t>46</a:t>
            </a:fld>
            <a:endParaRPr lang="en-IN"/>
          </a:p>
        </p:txBody>
      </p:sp>
      <p:sp>
        <p:nvSpPr>
          <p:cNvPr id="29" name="TextBox 28"/>
          <p:cNvSpPr txBox="1"/>
          <p:nvPr/>
        </p:nvSpPr>
        <p:spPr>
          <a:xfrm>
            <a:off x="1935923" y="1281095"/>
            <a:ext cx="32111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 dirty="0" smtClean="0"/>
              <a:t>Band reject Filter:</a:t>
            </a:r>
            <a:endParaRPr lang="en-US" sz="3200" b="1"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687104" y="2090420"/>
            <a:ext cx="7499984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marR="5080" indent="-342900">
              <a:spcBef>
                <a:spcPts val="100"/>
              </a:spcBef>
              <a:buClr>
                <a:srgbClr val="330065"/>
              </a:buClr>
              <a:buSzPct val="70000"/>
              <a:buFont typeface="Wingdings"/>
              <a:buChar char=""/>
              <a:tabLst>
                <a:tab pos="354965" algn="l"/>
                <a:tab pos="355600" algn="l"/>
              </a:tabLst>
            </a:pPr>
            <a:r>
              <a:rPr sz="3000" dirty="0">
                <a:latin typeface="Arial MT"/>
                <a:cs typeface="Arial MT"/>
              </a:rPr>
              <a:t>A </a:t>
            </a:r>
            <a:r>
              <a:rPr sz="3000" spc="-5" dirty="0">
                <a:latin typeface="Arial MT"/>
                <a:cs typeface="Arial MT"/>
              </a:rPr>
              <a:t>Butterworth bandreject filter of order n </a:t>
            </a:r>
            <a:r>
              <a:rPr sz="3000" spc="-10" dirty="0">
                <a:latin typeface="Arial MT"/>
                <a:cs typeface="Arial MT"/>
              </a:rPr>
              <a:t>is </a:t>
            </a:r>
            <a:r>
              <a:rPr sz="3000" spc="-819" dirty="0">
                <a:latin typeface="Arial MT"/>
                <a:cs typeface="Arial MT"/>
              </a:rPr>
              <a:t> </a:t>
            </a:r>
            <a:r>
              <a:rPr sz="3000" spc="-5" dirty="0">
                <a:latin typeface="Arial MT"/>
                <a:cs typeface="Arial MT"/>
              </a:rPr>
              <a:t>given</a:t>
            </a:r>
            <a:r>
              <a:rPr sz="3000" spc="-10" dirty="0">
                <a:latin typeface="Arial MT"/>
                <a:cs typeface="Arial MT"/>
              </a:rPr>
              <a:t> </a:t>
            </a:r>
            <a:r>
              <a:rPr sz="3000" spc="-5" dirty="0">
                <a:latin typeface="Arial MT"/>
                <a:cs typeface="Arial MT"/>
              </a:rPr>
              <a:t>by the </a:t>
            </a:r>
            <a:r>
              <a:rPr sz="3000" spc="-10" dirty="0">
                <a:latin typeface="Arial MT"/>
                <a:cs typeface="Arial MT"/>
              </a:rPr>
              <a:t>expression:</a:t>
            </a:r>
            <a:endParaRPr sz="30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87105" y="4744466"/>
            <a:ext cx="768667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spcBef>
                <a:spcPts val="100"/>
              </a:spcBef>
              <a:buClr>
                <a:srgbClr val="330065"/>
              </a:buClr>
              <a:buSzPct val="70000"/>
              <a:buFont typeface="Wingdings"/>
              <a:buChar char=""/>
              <a:tabLst>
                <a:tab pos="354965" algn="l"/>
                <a:tab pos="355600" algn="l"/>
              </a:tabLst>
            </a:pPr>
            <a:r>
              <a:rPr sz="3000" spc="-5" dirty="0">
                <a:latin typeface="Arial MT"/>
                <a:cs typeface="Arial MT"/>
              </a:rPr>
              <a:t>And</a:t>
            </a:r>
            <a:r>
              <a:rPr sz="3000" spc="-15" dirty="0">
                <a:latin typeface="Arial MT"/>
                <a:cs typeface="Arial MT"/>
              </a:rPr>
              <a:t> </a:t>
            </a:r>
            <a:r>
              <a:rPr sz="3000" spc="-5" dirty="0">
                <a:latin typeface="Arial MT"/>
                <a:cs typeface="Arial MT"/>
              </a:rPr>
              <a:t>a</a:t>
            </a:r>
            <a:r>
              <a:rPr sz="3000" spc="-15" dirty="0">
                <a:latin typeface="Arial MT"/>
                <a:cs typeface="Arial MT"/>
              </a:rPr>
              <a:t> </a:t>
            </a:r>
            <a:r>
              <a:rPr sz="3000" spc="-5" dirty="0">
                <a:latin typeface="Arial MT"/>
                <a:cs typeface="Arial MT"/>
              </a:rPr>
              <a:t>Gaussian</a:t>
            </a:r>
            <a:r>
              <a:rPr sz="3000" spc="-15" dirty="0">
                <a:latin typeface="Arial MT"/>
                <a:cs typeface="Arial MT"/>
              </a:rPr>
              <a:t> </a:t>
            </a:r>
            <a:r>
              <a:rPr sz="3000" spc="-5" dirty="0">
                <a:latin typeface="Arial MT"/>
                <a:cs typeface="Arial MT"/>
              </a:rPr>
              <a:t>bandreject</a:t>
            </a:r>
            <a:r>
              <a:rPr sz="3000" spc="-10" dirty="0">
                <a:latin typeface="Arial MT"/>
                <a:cs typeface="Arial MT"/>
              </a:rPr>
              <a:t> </a:t>
            </a:r>
            <a:r>
              <a:rPr sz="3000" spc="-5" dirty="0">
                <a:latin typeface="Arial MT"/>
                <a:cs typeface="Arial MT"/>
              </a:rPr>
              <a:t>filter</a:t>
            </a:r>
            <a:r>
              <a:rPr sz="3000" spc="-10" dirty="0">
                <a:latin typeface="Arial MT"/>
                <a:cs typeface="Arial MT"/>
              </a:rPr>
              <a:t> </a:t>
            </a:r>
            <a:r>
              <a:rPr sz="3000" spc="-5" dirty="0">
                <a:latin typeface="Arial MT"/>
                <a:cs typeface="Arial MT"/>
              </a:rPr>
              <a:t>is</a:t>
            </a:r>
            <a:r>
              <a:rPr sz="3000" spc="-15" dirty="0">
                <a:latin typeface="Arial MT"/>
                <a:cs typeface="Arial MT"/>
              </a:rPr>
              <a:t> </a:t>
            </a:r>
            <a:r>
              <a:rPr sz="3000" spc="-5" dirty="0">
                <a:latin typeface="Arial MT"/>
                <a:cs typeface="Arial MT"/>
              </a:rPr>
              <a:t>given</a:t>
            </a:r>
            <a:r>
              <a:rPr sz="3000" spc="-15" dirty="0">
                <a:latin typeface="Arial MT"/>
                <a:cs typeface="Arial MT"/>
              </a:rPr>
              <a:t> </a:t>
            </a:r>
            <a:r>
              <a:rPr sz="3000" spc="-10" dirty="0">
                <a:latin typeface="Arial MT"/>
                <a:cs typeface="Arial MT"/>
              </a:rPr>
              <a:t>by</a:t>
            </a:r>
            <a:endParaRPr sz="3000">
              <a:latin typeface="Arial MT"/>
              <a:cs typeface="Arial MT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872016" y="4191000"/>
            <a:ext cx="1999614" cy="0"/>
          </a:xfrm>
          <a:custGeom>
            <a:avLst/>
            <a:gdLst/>
            <a:ahLst/>
            <a:cxnLst/>
            <a:rect l="l" t="t" r="r" b="b"/>
            <a:pathLst>
              <a:path w="1999614">
                <a:moveTo>
                  <a:pt x="0" y="0"/>
                </a:moveTo>
                <a:lnTo>
                  <a:pt x="1999488" y="0"/>
                </a:lnTo>
              </a:path>
            </a:pathLst>
          </a:custGeom>
          <a:ln w="74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236509" y="3585209"/>
            <a:ext cx="3100705" cy="0"/>
          </a:xfrm>
          <a:custGeom>
            <a:avLst/>
            <a:gdLst/>
            <a:ahLst/>
            <a:cxnLst/>
            <a:rect l="l" t="t" r="r" b="b"/>
            <a:pathLst>
              <a:path w="3100704">
                <a:moveTo>
                  <a:pt x="0" y="0"/>
                </a:moveTo>
                <a:lnTo>
                  <a:pt x="3100577" y="0"/>
                </a:lnTo>
              </a:path>
            </a:pathLst>
          </a:custGeom>
          <a:ln w="1493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855568" y="3418950"/>
            <a:ext cx="452755" cy="45529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38100">
              <a:spcBef>
                <a:spcPts val="114"/>
              </a:spcBef>
            </a:pPr>
            <a:r>
              <a:rPr sz="4200" spc="112" baseline="-37698" dirty="0">
                <a:latin typeface="Symbol"/>
                <a:cs typeface="Symbol"/>
              </a:rPr>
              <a:t></a:t>
            </a:r>
            <a:r>
              <a:rPr sz="1650" spc="75" dirty="0">
                <a:latin typeface="Times New Roman"/>
                <a:cs typeface="Times New Roman"/>
              </a:rPr>
              <a:t>2n</a:t>
            </a:r>
            <a:endParaRPr sz="165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164092" y="4176105"/>
            <a:ext cx="1663700" cy="265457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spcBef>
                <a:spcPts val="90"/>
              </a:spcBef>
              <a:tabLst>
                <a:tab pos="1546225" algn="l"/>
              </a:tabLst>
            </a:pPr>
            <a:r>
              <a:rPr sz="1650" spc="-5" dirty="0">
                <a:latin typeface="Times New Roman"/>
                <a:cs typeface="Times New Roman"/>
              </a:rPr>
              <a:t>2	2</a:t>
            </a:r>
            <a:endParaRPr sz="165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164928" y="3687171"/>
            <a:ext cx="1410335" cy="45529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spcBef>
                <a:spcPts val="114"/>
              </a:spcBef>
            </a:pPr>
            <a:r>
              <a:rPr sz="2800" spc="55" dirty="0">
                <a:latin typeface="Times New Roman"/>
                <a:cs typeface="Times New Roman"/>
              </a:rPr>
              <a:t>D</a:t>
            </a:r>
            <a:r>
              <a:rPr sz="2800" spc="80" dirty="0">
                <a:latin typeface="Times New Roman"/>
                <a:cs typeface="Times New Roman"/>
              </a:rPr>
              <a:t>(</a:t>
            </a:r>
            <a:r>
              <a:rPr sz="2800" spc="100" dirty="0">
                <a:latin typeface="Times New Roman"/>
                <a:cs typeface="Times New Roman"/>
              </a:rPr>
              <a:t>u</a:t>
            </a:r>
            <a:r>
              <a:rPr sz="2800" dirty="0">
                <a:latin typeface="Times New Roman"/>
                <a:cs typeface="Times New Roman"/>
              </a:rPr>
              <a:t>,</a:t>
            </a:r>
            <a:r>
              <a:rPr sz="2800" spc="-280" dirty="0">
                <a:latin typeface="Times New Roman"/>
                <a:cs typeface="Times New Roman"/>
              </a:rPr>
              <a:t> </a:t>
            </a:r>
            <a:r>
              <a:rPr sz="2800" spc="45" dirty="0">
                <a:latin typeface="Times New Roman"/>
                <a:cs typeface="Times New Roman"/>
              </a:rPr>
              <a:t>v</a:t>
            </a:r>
            <a:r>
              <a:rPr sz="2800" spc="125" dirty="0">
                <a:latin typeface="Times New Roman"/>
                <a:cs typeface="Times New Roman"/>
              </a:rPr>
              <a:t>)</a:t>
            </a:r>
            <a:r>
              <a:rPr sz="2800" spc="15" dirty="0">
                <a:latin typeface="Times New Roman"/>
                <a:cs typeface="Times New Roman"/>
              </a:rPr>
              <a:t>W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209377" y="3909672"/>
            <a:ext cx="440055" cy="45529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spcBef>
                <a:spcPts val="114"/>
              </a:spcBef>
            </a:pPr>
            <a:r>
              <a:rPr sz="2800" spc="5" dirty="0">
                <a:latin typeface="Times New Roman"/>
                <a:cs typeface="Times New Roman"/>
              </a:rPr>
              <a:t>1</a:t>
            </a:r>
            <a:r>
              <a:rPr sz="2800" spc="-395" dirty="0">
                <a:latin typeface="Times New Roman"/>
                <a:cs typeface="Times New Roman"/>
              </a:rPr>
              <a:t> </a:t>
            </a:r>
            <a:r>
              <a:rPr sz="2800" spc="5" dirty="0">
                <a:latin typeface="Symbol"/>
                <a:cs typeface="Symbol"/>
              </a:rPr>
              <a:t></a:t>
            </a:r>
            <a:endParaRPr sz="2800">
              <a:latin typeface="Symbol"/>
              <a:cs typeface="Symbo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683846" y="3081383"/>
            <a:ext cx="204470" cy="45529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spcBef>
                <a:spcPts val="114"/>
              </a:spcBef>
            </a:pPr>
            <a:r>
              <a:rPr sz="2800" spc="5" dirty="0">
                <a:latin typeface="Times New Roman"/>
                <a:cs typeface="Times New Roman"/>
              </a:rPr>
              <a:t>1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806534" y="3303884"/>
            <a:ext cx="1347470" cy="45529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spcBef>
                <a:spcPts val="114"/>
              </a:spcBef>
            </a:pPr>
            <a:r>
              <a:rPr sz="2800" spc="90" dirty="0">
                <a:latin typeface="Times New Roman"/>
                <a:cs typeface="Times New Roman"/>
              </a:rPr>
              <a:t>H</a:t>
            </a:r>
            <a:r>
              <a:rPr sz="2800" spc="85" dirty="0">
                <a:latin typeface="Times New Roman"/>
                <a:cs typeface="Times New Roman"/>
              </a:rPr>
              <a:t>(</a:t>
            </a:r>
            <a:r>
              <a:rPr sz="2800" spc="100" dirty="0">
                <a:latin typeface="Times New Roman"/>
                <a:cs typeface="Times New Roman"/>
              </a:rPr>
              <a:t>u</a:t>
            </a:r>
            <a:r>
              <a:rPr sz="2800" dirty="0">
                <a:latin typeface="Times New Roman"/>
                <a:cs typeface="Times New Roman"/>
              </a:rPr>
              <a:t>,</a:t>
            </a:r>
            <a:r>
              <a:rPr sz="2800" spc="-280" dirty="0">
                <a:latin typeface="Times New Roman"/>
                <a:cs typeface="Times New Roman"/>
              </a:rPr>
              <a:t> </a:t>
            </a:r>
            <a:r>
              <a:rPr sz="2800" spc="45" dirty="0">
                <a:latin typeface="Times New Roman"/>
                <a:cs typeface="Times New Roman"/>
              </a:rPr>
              <a:t>v</a:t>
            </a:r>
            <a:r>
              <a:rPr sz="2800" spc="5" dirty="0">
                <a:latin typeface="Times New Roman"/>
                <a:cs typeface="Times New Roman"/>
              </a:rPr>
              <a:t>)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5" dirty="0">
                <a:latin typeface="Symbol"/>
                <a:cs typeface="Symbol"/>
              </a:rPr>
              <a:t></a:t>
            </a:r>
            <a:endParaRPr sz="2800">
              <a:latin typeface="Symbol"/>
              <a:cs typeface="Symbo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880969" y="4004161"/>
            <a:ext cx="163195" cy="45529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spcBef>
                <a:spcPts val="114"/>
              </a:spcBef>
            </a:pPr>
            <a:r>
              <a:rPr sz="2800" spc="5" dirty="0">
                <a:latin typeface="Symbol"/>
                <a:cs typeface="Symbol"/>
              </a:rPr>
              <a:t></a:t>
            </a:r>
            <a:endParaRPr sz="2800">
              <a:latin typeface="Symbol"/>
              <a:cs typeface="Symbo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707760" y="4004161"/>
            <a:ext cx="163195" cy="45529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spcBef>
                <a:spcPts val="114"/>
              </a:spcBef>
            </a:pPr>
            <a:r>
              <a:rPr sz="2800" spc="5" dirty="0">
                <a:latin typeface="Symbol"/>
                <a:cs typeface="Symbol"/>
              </a:rPr>
              <a:t></a:t>
            </a:r>
            <a:endParaRPr sz="2800">
              <a:latin typeface="Symbol"/>
              <a:cs typeface="Symbo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707760" y="4281545"/>
            <a:ext cx="2336165" cy="45529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spcBef>
                <a:spcPts val="114"/>
              </a:spcBef>
              <a:tabLst>
                <a:tab pos="1998980" algn="l"/>
              </a:tabLst>
            </a:pPr>
            <a:r>
              <a:rPr sz="2800" spc="5" dirty="0">
                <a:latin typeface="Symbol"/>
                <a:cs typeface="Symbol"/>
              </a:rPr>
              <a:t></a:t>
            </a:r>
            <a:r>
              <a:rPr sz="2800" spc="5" dirty="0">
                <a:latin typeface="Times New Roman"/>
                <a:cs typeface="Times New Roman"/>
              </a:rPr>
              <a:t>	</a:t>
            </a:r>
            <a:r>
              <a:rPr sz="2475" spc="-7" baseline="1683" dirty="0">
                <a:latin typeface="Times New Roman"/>
                <a:cs typeface="Times New Roman"/>
              </a:rPr>
              <a:t>0</a:t>
            </a:r>
            <a:r>
              <a:rPr sz="2475" spc="217" baseline="1683" dirty="0">
                <a:latin typeface="Times New Roman"/>
                <a:cs typeface="Times New Roman"/>
              </a:rPr>
              <a:t> </a:t>
            </a:r>
            <a:r>
              <a:rPr sz="2800" spc="5" dirty="0">
                <a:latin typeface="Symbol"/>
                <a:cs typeface="Symbol"/>
              </a:rPr>
              <a:t></a:t>
            </a:r>
            <a:endParaRPr sz="2800">
              <a:latin typeface="Symbol"/>
              <a:cs typeface="Symbo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707760" y="3661268"/>
            <a:ext cx="163195" cy="45529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spcBef>
                <a:spcPts val="114"/>
              </a:spcBef>
            </a:pPr>
            <a:r>
              <a:rPr sz="2800" spc="5" dirty="0">
                <a:latin typeface="Symbol"/>
                <a:cs typeface="Symbol"/>
              </a:rPr>
              <a:t></a:t>
            </a:r>
            <a:endParaRPr sz="2800">
              <a:latin typeface="Symbol"/>
              <a:cs typeface="Symbo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883715" y="4187808"/>
            <a:ext cx="1818639" cy="45529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spcBef>
                <a:spcPts val="114"/>
              </a:spcBef>
              <a:tabLst>
                <a:tab pos="440055" algn="l"/>
              </a:tabLst>
            </a:pPr>
            <a:r>
              <a:rPr sz="2800" spc="10" dirty="0">
                <a:latin typeface="Times New Roman"/>
                <a:cs typeface="Times New Roman"/>
              </a:rPr>
              <a:t>D	</a:t>
            </a:r>
            <a:r>
              <a:rPr sz="2800" spc="80" dirty="0">
                <a:latin typeface="Times New Roman"/>
                <a:cs typeface="Times New Roman"/>
              </a:rPr>
              <a:t>(</a:t>
            </a:r>
            <a:r>
              <a:rPr sz="2800" spc="100" dirty="0">
                <a:latin typeface="Times New Roman"/>
                <a:cs typeface="Times New Roman"/>
              </a:rPr>
              <a:t>u</a:t>
            </a:r>
            <a:r>
              <a:rPr sz="2800" dirty="0">
                <a:latin typeface="Times New Roman"/>
                <a:cs typeface="Times New Roman"/>
              </a:rPr>
              <a:t>,</a:t>
            </a:r>
            <a:r>
              <a:rPr sz="2800" spc="-280" dirty="0">
                <a:latin typeface="Times New Roman"/>
                <a:cs typeface="Times New Roman"/>
              </a:rPr>
              <a:t> </a:t>
            </a:r>
            <a:r>
              <a:rPr sz="2800" spc="45" dirty="0">
                <a:latin typeface="Times New Roman"/>
                <a:cs typeface="Times New Roman"/>
              </a:rPr>
              <a:t>v</a:t>
            </a:r>
            <a:r>
              <a:rPr sz="2800" spc="5" dirty="0">
                <a:latin typeface="Times New Roman"/>
                <a:cs typeface="Times New Roman"/>
              </a:rPr>
              <a:t>)</a:t>
            </a:r>
            <a:r>
              <a:rPr sz="2800" spc="-140" dirty="0">
                <a:latin typeface="Times New Roman"/>
                <a:cs typeface="Times New Roman"/>
              </a:rPr>
              <a:t> </a:t>
            </a:r>
            <a:r>
              <a:rPr sz="2800" spc="5" dirty="0">
                <a:latin typeface="Symbol"/>
                <a:cs typeface="Symbol"/>
              </a:rPr>
              <a:t></a:t>
            </a:r>
            <a:r>
              <a:rPr sz="2800" spc="-130" dirty="0">
                <a:latin typeface="Times New Roman"/>
                <a:cs typeface="Times New Roman"/>
              </a:rPr>
              <a:t> </a:t>
            </a:r>
            <a:r>
              <a:rPr sz="2800" spc="10" dirty="0">
                <a:latin typeface="Times New Roman"/>
                <a:cs typeface="Times New Roman"/>
              </a:rPr>
              <a:t>D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6371888" y="5942838"/>
            <a:ext cx="133350" cy="0"/>
          </a:xfrm>
          <a:custGeom>
            <a:avLst/>
            <a:gdLst/>
            <a:ahLst/>
            <a:cxnLst/>
            <a:rect l="l" t="t" r="r" b="b"/>
            <a:pathLst>
              <a:path w="133350">
                <a:moveTo>
                  <a:pt x="0" y="0"/>
                </a:moveTo>
                <a:lnTo>
                  <a:pt x="133350" y="0"/>
                </a:lnTo>
              </a:path>
            </a:pathLst>
          </a:custGeom>
          <a:ln w="79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7816634" y="5978240"/>
            <a:ext cx="162560" cy="2952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38100">
              <a:spcBef>
                <a:spcPts val="120"/>
              </a:spcBef>
            </a:pPr>
            <a:r>
              <a:rPr sz="1750" spc="-335" dirty="0">
                <a:latin typeface="Symbol"/>
                <a:cs typeface="Symbol"/>
              </a:rPr>
              <a:t></a:t>
            </a:r>
            <a:r>
              <a:rPr sz="2625" spc="-502" baseline="-9523" dirty="0">
                <a:latin typeface="Symbol"/>
                <a:cs typeface="Symbol"/>
              </a:rPr>
              <a:t></a:t>
            </a:r>
            <a:endParaRPr sz="2625" baseline="-9523">
              <a:latin typeface="Symbol"/>
              <a:cs typeface="Symbo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225828" y="5761836"/>
            <a:ext cx="149225" cy="2952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spcBef>
                <a:spcPts val="120"/>
              </a:spcBef>
            </a:pPr>
            <a:r>
              <a:rPr sz="1750" spc="10" dirty="0">
                <a:latin typeface="Symbol"/>
                <a:cs typeface="Symbol"/>
              </a:rPr>
              <a:t></a:t>
            </a:r>
            <a:endParaRPr sz="1750">
              <a:latin typeface="Symbol"/>
              <a:cs typeface="Symbo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349056" y="5940140"/>
            <a:ext cx="1323340" cy="2952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38100">
              <a:spcBef>
                <a:spcPts val="120"/>
              </a:spcBef>
              <a:tabLst>
                <a:tab pos="456565" algn="l"/>
              </a:tabLst>
            </a:pPr>
            <a:r>
              <a:rPr sz="1750" spc="5" dirty="0">
                <a:latin typeface="Times New Roman"/>
                <a:cs typeface="Times New Roman"/>
              </a:rPr>
              <a:t>2</a:t>
            </a:r>
            <a:r>
              <a:rPr sz="1750" spc="-245" dirty="0">
                <a:latin typeface="Times New Roman"/>
                <a:cs typeface="Times New Roman"/>
              </a:rPr>
              <a:t> </a:t>
            </a:r>
            <a:r>
              <a:rPr sz="2625" spc="-502" baseline="-19047" dirty="0">
                <a:latin typeface="Symbol"/>
                <a:cs typeface="Symbol"/>
              </a:rPr>
              <a:t></a:t>
            </a:r>
            <a:r>
              <a:rPr sz="2625" spc="-502" baseline="-9523" dirty="0">
                <a:latin typeface="Symbol"/>
                <a:cs typeface="Symbol"/>
              </a:rPr>
              <a:t></a:t>
            </a:r>
            <a:r>
              <a:rPr sz="2625" spc="-502" baseline="-9523" dirty="0">
                <a:latin typeface="Times New Roman"/>
                <a:cs typeface="Times New Roman"/>
              </a:rPr>
              <a:t>	</a:t>
            </a:r>
            <a:r>
              <a:rPr sz="1750" i="1" spc="75" dirty="0">
                <a:latin typeface="Times New Roman"/>
                <a:cs typeface="Times New Roman"/>
              </a:rPr>
              <a:t>D</a:t>
            </a:r>
            <a:r>
              <a:rPr sz="1750" spc="75" dirty="0">
                <a:latin typeface="Times New Roman"/>
                <a:cs typeface="Times New Roman"/>
              </a:rPr>
              <a:t>(</a:t>
            </a:r>
            <a:r>
              <a:rPr sz="1750" i="1" spc="75" dirty="0">
                <a:latin typeface="Times New Roman"/>
                <a:cs typeface="Times New Roman"/>
              </a:rPr>
              <a:t>u</a:t>
            </a:r>
            <a:r>
              <a:rPr sz="1750" spc="75" dirty="0">
                <a:latin typeface="Times New Roman"/>
                <a:cs typeface="Times New Roman"/>
              </a:rPr>
              <a:t>,</a:t>
            </a:r>
            <a:r>
              <a:rPr sz="1750" i="1" spc="75" dirty="0">
                <a:latin typeface="Times New Roman"/>
                <a:cs typeface="Times New Roman"/>
              </a:rPr>
              <a:t>v</a:t>
            </a:r>
            <a:r>
              <a:rPr sz="1750" spc="75" dirty="0">
                <a:latin typeface="Times New Roman"/>
                <a:cs typeface="Times New Roman"/>
              </a:rPr>
              <a:t>)</a:t>
            </a:r>
            <a:r>
              <a:rPr sz="1750" i="1" spc="75" dirty="0">
                <a:latin typeface="Times New Roman"/>
                <a:cs typeface="Times New Roman"/>
              </a:rPr>
              <a:t>W</a:t>
            </a:r>
            <a:endParaRPr sz="1750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486171" y="5674203"/>
            <a:ext cx="1493520" cy="2952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38100">
              <a:spcBef>
                <a:spcPts val="120"/>
              </a:spcBef>
              <a:tabLst>
                <a:tab pos="1210945" algn="l"/>
              </a:tabLst>
            </a:pPr>
            <a:r>
              <a:rPr sz="2625" spc="247" baseline="-28571" dirty="0">
                <a:latin typeface="Symbol"/>
                <a:cs typeface="Symbol"/>
              </a:rPr>
              <a:t></a:t>
            </a:r>
            <a:r>
              <a:rPr sz="1750" u="sng" spc="16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sz="1250" u="sng" spc="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0</a:t>
            </a:r>
            <a:r>
              <a:rPr sz="1250" spc="220" dirty="0">
                <a:latin typeface="Times New Roman"/>
                <a:cs typeface="Times New Roman"/>
              </a:rPr>
              <a:t> </a:t>
            </a:r>
            <a:r>
              <a:rPr sz="2625" spc="7" baseline="-28571" dirty="0">
                <a:latin typeface="Symbol"/>
                <a:cs typeface="Symbol"/>
              </a:rPr>
              <a:t></a:t>
            </a:r>
            <a:endParaRPr sz="2625" baseline="-28571">
              <a:latin typeface="Symbol"/>
              <a:cs typeface="Symbo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345237" y="5617815"/>
            <a:ext cx="1633855" cy="2952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38100">
              <a:spcBef>
                <a:spcPts val="120"/>
              </a:spcBef>
            </a:pPr>
            <a:r>
              <a:rPr sz="1750" spc="5" dirty="0">
                <a:latin typeface="Times New Roman"/>
                <a:cs typeface="Times New Roman"/>
              </a:rPr>
              <a:t>1</a:t>
            </a:r>
            <a:r>
              <a:rPr sz="1750" spc="-215" dirty="0">
                <a:latin typeface="Times New Roman"/>
                <a:cs typeface="Times New Roman"/>
              </a:rPr>
              <a:t> </a:t>
            </a:r>
            <a:r>
              <a:rPr sz="2625" spc="7" baseline="7936" dirty="0">
                <a:latin typeface="Symbol"/>
                <a:cs typeface="Symbol"/>
              </a:rPr>
              <a:t></a:t>
            </a:r>
            <a:r>
              <a:rPr sz="2625" spc="-172" baseline="7936" dirty="0">
                <a:latin typeface="Times New Roman"/>
                <a:cs typeface="Times New Roman"/>
              </a:rPr>
              <a:t> </a:t>
            </a:r>
            <a:r>
              <a:rPr sz="1750" i="1" spc="90" dirty="0">
                <a:latin typeface="Times New Roman"/>
                <a:cs typeface="Times New Roman"/>
              </a:rPr>
              <a:t>D</a:t>
            </a:r>
            <a:r>
              <a:rPr sz="1875" spc="7" baseline="35555" dirty="0">
                <a:latin typeface="Times New Roman"/>
                <a:cs typeface="Times New Roman"/>
              </a:rPr>
              <a:t>2</a:t>
            </a:r>
            <a:r>
              <a:rPr sz="1875" spc="-82" baseline="35555" dirty="0">
                <a:latin typeface="Times New Roman"/>
                <a:cs typeface="Times New Roman"/>
              </a:rPr>
              <a:t> </a:t>
            </a:r>
            <a:r>
              <a:rPr sz="1750" spc="90" dirty="0">
                <a:latin typeface="Times New Roman"/>
                <a:cs typeface="Times New Roman"/>
              </a:rPr>
              <a:t>(</a:t>
            </a:r>
            <a:r>
              <a:rPr sz="1750" i="1" spc="150" dirty="0">
                <a:latin typeface="Times New Roman"/>
                <a:cs typeface="Times New Roman"/>
              </a:rPr>
              <a:t>u</a:t>
            </a:r>
            <a:r>
              <a:rPr sz="1750" dirty="0">
                <a:latin typeface="Times New Roman"/>
                <a:cs typeface="Times New Roman"/>
              </a:rPr>
              <a:t>,</a:t>
            </a:r>
            <a:r>
              <a:rPr sz="1750" i="1" spc="135" dirty="0">
                <a:latin typeface="Times New Roman"/>
                <a:cs typeface="Times New Roman"/>
              </a:rPr>
              <a:t>v</a:t>
            </a:r>
            <a:r>
              <a:rPr sz="1750" spc="55" dirty="0">
                <a:latin typeface="Times New Roman"/>
                <a:cs typeface="Times New Roman"/>
              </a:rPr>
              <a:t>)</a:t>
            </a:r>
            <a:r>
              <a:rPr sz="1750" spc="110" dirty="0">
                <a:latin typeface="Symbol"/>
                <a:cs typeface="Symbol"/>
              </a:rPr>
              <a:t></a:t>
            </a:r>
            <a:r>
              <a:rPr sz="1750" i="1" spc="90" dirty="0">
                <a:latin typeface="Times New Roman"/>
                <a:cs typeface="Times New Roman"/>
              </a:rPr>
              <a:t>D</a:t>
            </a:r>
            <a:r>
              <a:rPr sz="1875" spc="7" baseline="35555" dirty="0">
                <a:latin typeface="Times New Roman"/>
                <a:cs typeface="Times New Roman"/>
              </a:rPr>
              <a:t>2</a:t>
            </a:r>
            <a:r>
              <a:rPr sz="1875" spc="179" baseline="35555" dirty="0">
                <a:latin typeface="Times New Roman"/>
                <a:cs typeface="Times New Roman"/>
              </a:rPr>
              <a:t> </a:t>
            </a:r>
            <a:r>
              <a:rPr sz="2625" spc="7" baseline="7936" dirty="0">
                <a:latin typeface="Symbol"/>
                <a:cs typeface="Symbol"/>
              </a:rPr>
              <a:t></a:t>
            </a:r>
            <a:endParaRPr sz="2625" baseline="7936">
              <a:latin typeface="Symbol"/>
              <a:cs typeface="Symbo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064033" y="5993003"/>
            <a:ext cx="2168525" cy="4876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spcBef>
                <a:spcPts val="130"/>
              </a:spcBef>
            </a:pPr>
            <a:r>
              <a:rPr sz="3000" spc="85" dirty="0">
                <a:latin typeface="Times New Roman"/>
                <a:cs typeface="Times New Roman"/>
              </a:rPr>
              <a:t>H</a:t>
            </a:r>
            <a:r>
              <a:rPr sz="3000" spc="80" dirty="0">
                <a:latin typeface="Times New Roman"/>
                <a:cs typeface="Times New Roman"/>
              </a:rPr>
              <a:t>(</a:t>
            </a:r>
            <a:r>
              <a:rPr sz="3000" spc="90" dirty="0">
                <a:latin typeface="Times New Roman"/>
                <a:cs typeface="Times New Roman"/>
              </a:rPr>
              <a:t>u</a:t>
            </a:r>
            <a:r>
              <a:rPr sz="3000" spc="5" dirty="0">
                <a:latin typeface="Times New Roman"/>
                <a:cs typeface="Times New Roman"/>
              </a:rPr>
              <a:t>,</a:t>
            </a:r>
            <a:r>
              <a:rPr sz="3000" spc="-300" dirty="0">
                <a:latin typeface="Times New Roman"/>
                <a:cs typeface="Times New Roman"/>
              </a:rPr>
              <a:t> </a:t>
            </a:r>
            <a:r>
              <a:rPr sz="3000" spc="45" dirty="0">
                <a:latin typeface="Times New Roman"/>
                <a:cs typeface="Times New Roman"/>
              </a:rPr>
              <a:t>v</a:t>
            </a:r>
            <a:r>
              <a:rPr sz="3000" spc="10" dirty="0">
                <a:latin typeface="Times New Roman"/>
                <a:cs typeface="Times New Roman"/>
              </a:rPr>
              <a:t>)</a:t>
            </a:r>
            <a:r>
              <a:rPr sz="3000" spc="-20" dirty="0">
                <a:latin typeface="Times New Roman"/>
                <a:cs typeface="Times New Roman"/>
              </a:rPr>
              <a:t> </a:t>
            </a:r>
            <a:r>
              <a:rPr sz="3000" spc="15" dirty="0">
                <a:latin typeface="Symbol"/>
                <a:cs typeface="Symbol"/>
              </a:rPr>
              <a:t></a:t>
            </a:r>
            <a:r>
              <a:rPr sz="3000" spc="-345" dirty="0">
                <a:latin typeface="Times New Roman"/>
                <a:cs typeface="Times New Roman"/>
              </a:rPr>
              <a:t> </a:t>
            </a:r>
            <a:r>
              <a:rPr sz="3000" spc="15" dirty="0">
                <a:latin typeface="Times New Roman"/>
                <a:cs typeface="Times New Roman"/>
              </a:rPr>
              <a:t>1</a:t>
            </a:r>
            <a:r>
              <a:rPr sz="3000" spc="-445" dirty="0">
                <a:latin typeface="Times New Roman"/>
                <a:cs typeface="Times New Roman"/>
              </a:rPr>
              <a:t> </a:t>
            </a:r>
            <a:r>
              <a:rPr sz="3000" spc="15" dirty="0">
                <a:latin typeface="Symbol"/>
                <a:cs typeface="Symbol"/>
              </a:rPr>
              <a:t></a:t>
            </a:r>
            <a:r>
              <a:rPr sz="3000" spc="-215" dirty="0">
                <a:latin typeface="Times New Roman"/>
                <a:cs typeface="Times New Roman"/>
              </a:rPr>
              <a:t> </a:t>
            </a:r>
            <a:r>
              <a:rPr sz="3000" spc="10" dirty="0">
                <a:latin typeface="Times New Roman"/>
                <a:cs typeface="Times New Roman"/>
              </a:rPr>
              <a:t>e</a:t>
            </a:r>
            <a:endParaRPr sz="3000">
              <a:latin typeface="Times New Roman"/>
              <a:cs typeface="Times New Roman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81F4759F-021A-D29F-D7E1-A65BE4BFC4A7}"/>
              </a:ext>
            </a:extLst>
          </p:cNvPr>
          <p:cNvSpPr txBox="1"/>
          <p:nvPr/>
        </p:nvSpPr>
        <p:spPr>
          <a:xfrm>
            <a:off x="248257" y="428625"/>
            <a:ext cx="12722411" cy="5066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55600" indent="-342900">
              <a:lnSpc>
                <a:spcPts val="2870"/>
              </a:lnSpc>
              <a:buClr>
                <a:srgbClr val="330065"/>
              </a:buClr>
              <a:buSzPct val="70833"/>
              <a:buFont typeface="Wingdings"/>
              <a:buChar char=""/>
              <a:tabLst>
                <a:tab pos="354965" algn="l"/>
                <a:tab pos="355600" algn="l"/>
              </a:tabLst>
            </a:pPr>
            <a:r>
              <a:rPr lang="en-GB" sz="4000" spc="-5" dirty="0">
                <a:solidFill>
                  <a:srgbClr val="FF0000"/>
                </a:solidFill>
              </a:rPr>
              <a:t>Periodic</a:t>
            </a:r>
            <a:r>
              <a:rPr lang="en-GB" sz="4000" spc="20" dirty="0">
                <a:solidFill>
                  <a:srgbClr val="FF0000"/>
                </a:solidFill>
              </a:rPr>
              <a:t> </a:t>
            </a:r>
            <a:r>
              <a:rPr lang="en-GB" sz="4000" spc="-5" dirty="0">
                <a:solidFill>
                  <a:srgbClr val="FF0000"/>
                </a:solidFill>
              </a:rPr>
              <a:t>Noise</a:t>
            </a:r>
            <a:r>
              <a:rPr lang="en-GB" sz="4000" spc="20" dirty="0">
                <a:solidFill>
                  <a:srgbClr val="FF0000"/>
                </a:solidFill>
              </a:rPr>
              <a:t> </a:t>
            </a:r>
            <a:r>
              <a:rPr lang="en-GB" sz="4000" spc="-5" dirty="0">
                <a:solidFill>
                  <a:srgbClr val="FF0000"/>
                </a:solidFill>
              </a:rPr>
              <a:t>Reduction</a:t>
            </a:r>
            <a:r>
              <a:rPr lang="en-GB" sz="4000" spc="20" dirty="0">
                <a:solidFill>
                  <a:srgbClr val="FF0000"/>
                </a:solidFill>
              </a:rPr>
              <a:t> </a:t>
            </a:r>
            <a:r>
              <a:rPr lang="en-GB" sz="4000" spc="-5" dirty="0">
                <a:solidFill>
                  <a:srgbClr val="FF0000"/>
                </a:solidFill>
              </a:rPr>
              <a:t>by</a:t>
            </a:r>
            <a:r>
              <a:rPr lang="en-GB" sz="4000" spc="20" dirty="0">
                <a:solidFill>
                  <a:srgbClr val="FF0000"/>
                </a:solidFill>
              </a:rPr>
              <a:t> </a:t>
            </a:r>
            <a:r>
              <a:rPr lang="en-GB" sz="4000" spc="-5" dirty="0">
                <a:solidFill>
                  <a:srgbClr val="FF0000"/>
                </a:solidFill>
              </a:rPr>
              <a:t>Frequency</a:t>
            </a:r>
            <a:r>
              <a:rPr lang="en-GB" sz="4000" spc="20" dirty="0">
                <a:solidFill>
                  <a:srgbClr val="FF0000"/>
                </a:solidFill>
              </a:rPr>
              <a:t> </a:t>
            </a:r>
            <a:r>
              <a:rPr lang="en-GB" sz="4000" spc="-5" dirty="0">
                <a:solidFill>
                  <a:srgbClr val="FF0000"/>
                </a:solidFill>
              </a:rPr>
              <a:t>Domain</a:t>
            </a:r>
            <a:r>
              <a:rPr lang="en-GB" sz="4000" spc="20" dirty="0">
                <a:solidFill>
                  <a:srgbClr val="FF0000"/>
                </a:solidFill>
              </a:rPr>
              <a:t> </a:t>
            </a:r>
            <a:r>
              <a:rPr lang="en-GB" sz="4000" spc="-5" dirty="0">
                <a:solidFill>
                  <a:srgbClr val="FF0000"/>
                </a:solidFill>
              </a:rPr>
              <a:t>Filtering</a:t>
            </a:r>
          </a:p>
        </p:txBody>
      </p:sp>
      <p:sp>
        <p:nvSpPr>
          <p:cNvPr id="25" name="Slide Number Placeholder 2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pPr/>
              <a:t>47</a:t>
            </a:fld>
            <a:endParaRPr lang="en-IN" dirty="0"/>
          </a:p>
        </p:txBody>
      </p:sp>
      <p:sp>
        <p:nvSpPr>
          <p:cNvPr id="26" name="TextBox 25"/>
          <p:cNvSpPr txBox="1"/>
          <p:nvPr/>
        </p:nvSpPr>
        <p:spPr>
          <a:xfrm>
            <a:off x="1935923" y="1281095"/>
            <a:ext cx="51173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 dirty="0" smtClean="0"/>
              <a:t>Butterworth, Gaussian Filter:</a:t>
            </a:r>
            <a:endParaRPr lang="en-US" sz="3200" b="1"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93069" y="1724025"/>
            <a:ext cx="10286999" cy="44196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2E2E278B-BD5A-6C1B-8B88-C48E21D13E8D}"/>
              </a:ext>
            </a:extLst>
          </p:cNvPr>
          <p:cNvSpPr txBox="1"/>
          <p:nvPr/>
        </p:nvSpPr>
        <p:spPr>
          <a:xfrm>
            <a:off x="248257" y="428625"/>
            <a:ext cx="12722411" cy="5066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55600" indent="-342900">
              <a:lnSpc>
                <a:spcPts val="2870"/>
              </a:lnSpc>
              <a:buClr>
                <a:srgbClr val="330065"/>
              </a:buClr>
              <a:buSzPct val="70833"/>
              <a:buFont typeface="Wingdings"/>
              <a:buChar char=""/>
              <a:tabLst>
                <a:tab pos="354965" algn="l"/>
                <a:tab pos="355600" algn="l"/>
              </a:tabLst>
            </a:pPr>
            <a:r>
              <a:rPr lang="en-GB" sz="4000" spc="-5" dirty="0">
                <a:solidFill>
                  <a:srgbClr val="FF0000"/>
                </a:solidFill>
              </a:rPr>
              <a:t>Periodic</a:t>
            </a:r>
            <a:r>
              <a:rPr lang="en-GB" sz="4000" spc="20" dirty="0">
                <a:solidFill>
                  <a:srgbClr val="FF0000"/>
                </a:solidFill>
              </a:rPr>
              <a:t> </a:t>
            </a:r>
            <a:r>
              <a:rPr lang="en-GB" sz="4000" spc="-5" dirty="0">
                <a:solidFill>
                  <a:srgbClr val="FF0000"/>
                </a:solidFill>
              </a:rPr>
              <a:t>Noise</a:t>
            </a:r>
            <a:r>
              <a:rPr lang="en-GB" sz="4000" spc="20" dirty="0">
                <a:solidFill>
                  <a:srgbClr val="FF0000"/>
                </a:solidFill>
              </a:rPr>
              <a:t> </a:t>
            </a:r>
            <a:r>
              <a:rPr lang="en-GB" sz="4000" spc="-5" dirty="0">
                <a:solidFill>
                  <a:srgbClr val="FF0000"/>
                </a:solidFill>
              </a:rPr>
              <a:t>Reduction</a:t>
            </a:r>
            <a:r>
              <a:rPr lang="en-GB" sz="4000" spc="20" dirty="0">
                <a:solidFill>
                  <a:srgbClr val="FF0000"/>
                </a:solidFill>
              </a:rPr>
              <a:t> </a:t>
            </a:r>
            <a:r>
              <a:rPr lang="en-GB" sz="4000" spc="-5" dirty="0">
                <a:solidFill>
                  <a:srgbClr val="FF0000"/>
                </a:solidFill>
              </a:rPr>
              <a:t>by</a:t>
            </a:r>
            <a:r>
              <a:rPr lang="en-GB" sz="4000" spc="20" dirty="0">
                <a:solidFill>
                  <a:srgbClr val="FF0000"/>
                </a:solidFill>
              </a:rPr>
              <a:t> </a:t>
            </a:r>
            <a:r>
              <a:rPr lang="en-GB" sz="4000" spc="-5" dirty="0">
                <a:solidFill>
                  <a:srgbClr val="FF0000"/>
                </a:solidFill>
              </a:rPr>
              <a:t>Frequency</a:t>
            </a:r>
            <a:r>
              <a:rPr lang="en-GB" sz="4000" spc="20" dirty="0">
                <a:solidFill>
                  <a:srgbClr val="FF0000"/>
                </a:solidFill>
              </a:rPr>
              <a:t> </a:t>
            </a:r>
            <a:r>
              <a:rPr lang="en-GB" sz="4000" spc="-5" dirty="0">
                <a:solidFill>
                  <a:srgbClr val="FF0000"/>
                </a:solidFill>
              </a:rPr>
              <a:t>Domain</a:t>
            </a:r>
            <a:r>
              <a:rPr lang="en-GB" sz="4000" spc="20" dirty="0">
                <a:solidFill>
                  <a:srgbClr val="FF0000"/>
                </a:solidFill>
              </a:rPr>
              <a:t> </a:t>
            </a:r>
            <a:r>
              <a:rPr lang="en-GB" sz="4000" spc="-5" dirty="0">
                <a:solidFill>
                  <a:srgbClr val="FF0000"/>
                </a:solidFill>
              </a:rPr>
              <a:t>Filtering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pPr/>
              <a:t>48</a:t>
            </a:fld>
            <a:endParaRPr lang="en-IN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50408" y="1037843"/>
            <a:ext cx="9143994" cy="549935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B332FA27-339D-AC61-9A50-6B63202A6F6F}"/>
              </a:ext>
            </a:extLst>
          </p:cNvPr>
          <p:cNvSpPr txBox="1"/>
          <p:nvPr/>
        </p:nvSpPr>
        <p:spPr>
          <a:xfrm>
            <a:off x="248257" y="428625"/>
            <a:ext cx="12722411" cy="5066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55600" indent="-342900">
              <a:lnSpc>
                <a:spcPts val="2870"/>
              </a:lnSpc>
              <a:buClr>
                <a:srgbClr val="330065"/>
              </a:buClr>
              <a:buSzPct val="70833"/>
              <a:buFont typeface="Wingdings"/>
              <a:buChar char=""/>
              <a:tabLst>
                <a:tab pos="354965" algn="l"/>
                <a:tab pos="355600" algn="l"/>
              </a:tabLst>
            </a:pPr>
            <a:r>
              <a:rPr lang="en-GB" sz="4000" spc="-5" dirty="0">
                <a:solidFill>
                  <a:srgbClr val="FF0000"/>
                </a:solidFill>
              </a:rPr>
              <a:t>Periodic</a:t>
            </a:r>
            <a:r>
              <a:rPr lang="en-GB" sz="4000" spc="20" dirty="0">
                <a:solidFill>
                  <a:srgbClr val="FF0000"/>
                </a:solidFill>
              </a:rPr>
              <a:t> </a:t>
            </a:r>
            <a:r>
              <a:rPr lang="en-GB" sz="4000" spc="-5" dirty="0">
                <a:solidFill>
                  <a:srgbClr val="FF0000"/>
                </a:solidFill>
              </a:rPr>
              <a:t>Noise</a:t>
            </a:r>
            <a:r>
              <a:rPr lang="en-GB" sz="4000" spc="20" dirty="0">
                <a:solidFill>
                  <a:srgbClr val="FF0000"/>
                </a:solidFill>
              </a:rPr>
              <a:t> </a:t>
            </a:r>
            <a:r>
              <a:rPr lang="en-GB" sz="4000" spc="-5" dirty="0">
                <a:solidFill>
                  <a:srgbClr val="FF0000"/>
                </a:solidFill>
              </a:rPr>
              <a:t>Reduction</a:t>
            </a:r>
            <a:r>
              <a:rPr lang="en-GB" sz="4000" spc="20" dirty="0">
                <a:solidFill>
                  <a:srgbClr val="FF0000"/>
                </a:solidFill>
              </a:rPr>
              <a:t> </a:t>
            </a:r>
            <a:r>
              <a:rPr lang="en-GB" sz="4000" spc="-5" dirty="0">
                <a:solidFill>
                  <a:srgbClr val="FF0000"/>
                </a:solidFill>
              </a:rPr>
              <a:t>by</a:t>
            </a:r>
            <a:r>
              <a:rPr lang="en-GB" sz="4000" spc="20" dirty="0">
                <a:solidFill>
                  <a:srgbClr val="FF0000"/>
                </a:solidFill>
              </a:rPr>
              <a:t> </a:t>
            </a:r>
            <a:r>
              <a:rPr lang="en-GB" sz="4000" spc="-5" dirty="0">
                <a:solidFill>
                  <a:srgbClr val="FF0000"/>
                </a:solidFill>
              </a:rPr>
              <a:t>Frequency</a:t>
            </a:r>
            <a:r>
              <a:rPr lang="en-GB" sz="4000" spc="20" dirty="0">
                <a:solidFill>
                  <a:srgbClr val="FF0000"/>
                </a:solidFill>
              </a:rPr>
              <a:t> </a:t>
            </a:r>
            <a:r>
              <a:rPr lang="en-GB" sz="4000" spc="-5" dirty="0">
                <a:solidFill>
                  <a:srgbClr val="FF0000"/>
                </a:solidFill>
              </a:rPr>
              <a:t>Domain</a:t>
            </a:r>
            <a:r>
              <a:rPr lang="en-GB" sz="4000" spc="20" dirty="0">
                <a:solidFill>
                  <a:srgbClr val="FF0000"/>
                </a:solidFill>
              </a:rPr>
              <a:t> </a:t>
            </a:r>
            <a:r>
              <a:rPr lang="en-GB" sz="4000" spc="-5" dirty="0">
                <a:solidFill>
                  <a:srgbClr val="FF0000"/>
                </a:solidFill>
              </a:rPr>
              <a:t>Filtering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pPr/>
              <a:t>49</a:t>
            </a:fld>
            <a:endParaRPr lang="en-IN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687104" y="2053845"/>
            <a:ext cx="7328534" cy="1304925"/>
          </a:xfrm>
          <a:prstGeom prst="rect">
            <a:avLst/>
          </a:prstGeom>
        </p:spPr>
        <p:txBody>
          <a:bodyPr vert="horz" wrap="square" lIns="0" tIns="58419" rIns="0" bIns="0" rtlCol="0">
            <a:spAutoFit/>
          </a:bodyPr>
          <a:lstStyle/>
          <a:p>
            <a:pPr marL="354965" marR="5080" indent="-342900">
              <a:lnSpc>
                <a:spcPct val="89900"/>
              </a:lnSpc>
              <a:spcBef>
                <a:spcPts val="459"/>
              </a:spcBef>
              <a:buClr>
                <a:srgbClr val="330065"/>
              </a:buClr>
              <a:buSzPct val="70000"/>
              <a:buFont typeface="Wingdings"/>
              <a:buChar char=""/>
              <a:tabLst>
                <a:tab pos="354965" algn="l"/>
                <a:tab pos="355600" algn="l"/>
              </a:tabLst>
            </a:pPr>
            <a:r>
              <a:rPr sz="3000" spc="-5" dirty="0">
                <a:latin typeface="Arial MT"/>
                <a:cs typeface="Arial MT"/>
              </a:rPr>
              <a:t>If H is a linear, position-invariant process, </a:t>
            </a:r>
            <a:r>
              <a:rPr sz="3000" spc="-819" dirty="0">
                <a:latin typeface="Arial MT"/>
                <a:cs typeface="Arial MT"/>
              </a:rPr>
              <a:t> </a:t>
            </a:r>
            <a:r>
              <a:rPr sz="3000" spc="-5" dirty="0">
                <a:latin typeface="Arial MT"/>
                <a:cs typeface="Arial MT"/>
              </a:rPr>
              <a:t>then the degraded image is given in the </a:t>
            </a:r>
            <a:r>
              <a:rPr sz="3000" dirty="0">
                <a:latin typeface="Arial MT"/>
                <a:cs typeface="Arial MT"/>
              </a:rPr>
              <a:t> </a:t>
            </a:r>
            <a:r>
              <a:rPr sz="3000" spc="-5" dirty="0">
                <a:latin typeface="Arial MT"/>
                <a:cs typeface="Arial MT"/>
              </a:rPr>
              <a:t>spatial</a:t>
            </a:r>
            <a:r>
              <a:rPr sz="3000" spc="-10" dirty="0">
                <a:latin typeface="Arial MT"/>
                <a:cs typeface="Arial MT"/>
              </a:rPr>
              <a:t> </a:t>
            </a:r>
            <a:r>
              <a:rPr sz="3000" spc="-5" dirty="0">
                <a:latin typeface="Arial MT"/>
                <a:cs typeface="Arial MT"/>
              </a:rPr>
              <a:t>domain </a:t>
            </a:r>
            <a:r>
              <a:rPr sz="3000" spc="-10" dirty="0">
                <a:latin typeface="Arial MT"/>
                <a:cs typeface="Arial MT"/>
              </a:rPr>
              <a:t>by</a:t>
            </a:r>
            <a:endParaRPr sz="30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87105" y="3882645"/>
            <a:ext cx="7731125" cy="2372995"/>
          </a:xfrm>
          <a:prstGeom prst="rect">
            <a:avLst/>
          </a:prstGeom>
        </p:spPr>
        <p:txBody>
          <a:bodyPr vert="horz" wrap="square" lIns="0" tIns="64135" rIns="0" bIns="0" rtlCol="0">
            <a:spAutoFit/>
          </a:bodyPr>
          <a:lstStyle/>
          <a:p>
            <a:pPr marL="355600" marR="5080" indent="-342900">
              <a:lnSpc>
                <a:spcPts val="3240"/>
              </a:lnSpc>
              <a:spcBef>
                <a:spcPts val="505"/>
              </a:spcBef>
              <a:buClr>
                <a:srgbClr val="330065"/>
              </a:buClr>
              <a:buSzPct val="70000"/>
              <a:buFont typeface="Wingdings"/>
              <a:buChar char=""/>
              <a:tabLst>
                <a:tab pos="354965" algn="l"/>
                <a:tab pos="355600" algn="l"/>
              </a:tabLst>
            </a:pPr>
            <a:r>
              <a:rPr sz="3000" spc="-5" dirty="0">
                <a:latin typeface="Arial MT"/>
                <a:cs typeface="Arial MT"/>
              </a:rPr>
              <a:t>Where h(x,y) is the spatial representation of </a:t>
            </a:r>
            <a:r>
              <a:rPr sz="3000" spc="-819" dirty="0">
                <a:latin typeface="Arial MT"/>
                <a:cs typeface="Arial MT"/>
              </a:rPr>
              <a:t> </a:t>
            </a:r>
            <a:r>
              <a:rPr sz="3000" spc="-5" dirty="0">
                <a:latin typeface="Arial MT"/>
                <a:cs typeface="Arial MT"/>
              </a:rPr>
              <a:t>the</a:t>
            </a:r>
            <a:r>
              <a:rPr sz="3000" spc="-10" dirty="0">
                <a:latin typeface="Arial MT"/>
                <a:cs typeface="Arial MT"/>
              </a:rPr>
              <a:t> </a:t>
            </a:r>
            <a:r>
              <a:rPr sz="3000" spc="-5" dirty="0">
                <a:latin typeface="Arial MT"/>
                <a:cs typeface="Arial MT"/>
              </a:rPr>
              <a:t>degradation</a:t>
            </a:r>
            <a:r>
              <a:rPr sz="3000" spc="-10" dirty="0">
                <a:latin typeface="Arial MT"/>
                <a:cs typeface="Arial MT"/>
              </a:rPr>
              <a:t> </a:t>
            </a:r>
            <a:r>
              <a:rPr sz="3000" spc="-5" dirty="0">
                <a:latin typeface="Arial MT"/>
                <a:cs typeface="Arial MT"/>
              </a:rPr>
              <a:t>function.</a:t>
            </a:r>
            <a:endParaRPr sz="3000">
              <a:latin typeface="Arial MT"/>
              <a:cs typeface="Arial MT"/>
            </a:endParaRPr>
          </a:p>
          <a:p>
            <a:pPr marL="355600" marR="156845" indent="-342900">
              <a:lnSpc>
                <a:spcPts val="3240"/>
              </a:lnSpc>
              <a:spcBef>
                <a:spcPts val="720"/>
              </a:spcBef>
              <a:buClr>
                <a:srgbClr val="330065"/>
              </a:buClr>
              <a:buSzPct val="70000"/>
              <a:buFont typeface="Wingdings"/>
              <a:buChar char=""/>
              <a:tabLst>
                <a:tab pos="354965" algn="l"/>
                <a:tab pos="355600" algn="l"/>
              </a:tabLst>
            </a:pPr>
            <a:r>
              <a:rPr sz="3000" spc="-5" dirty="0">
                <a:latin typeface="Arial MT"/>
                <a:cs typeface="Arial MT"/>
              </a:rPr>
              <a:t>Write the model in an equivalent </a:t>
            </a:r>
            <a:r>
              <a:rPr sz="3000" spc="-10" dirty="0">
                <a:latin typeface="Arial MT"/>
                <a:cs typeface="Arial MT"/>
              </a:rPr>
              <a:t>frequency </a:t>
            </a:r>
            <a:r>
              <a:rPr sz="3000" spc="-819" dirty="0">
                <a:latin typeface="Arial MT"/>
                <a:cs typeface="Arial MT"/>
              </a:rPr>
              <a:t> </a:t>
            </a:r>
            <a:r>
              <a:rPr sz="3000" spc="-5" dirty="0">
                <a:latin typeface="Arial MT"/>
                <a:cs typeface="Arial MT"/>
              </a:rPr>
              <a:t>domain</a:t>
            </a:r>
            <a:r>
              <a:rPr sz="3000" spc="-10" dirty="0">
                <a:latin typeface="Arial MT"/>
                <a:cs typeface="Arial MT"/>
              </a:rPr>
              <a:t> representation.</a:t>
            </a:r>
            <a:endParaRPr sz="3000">
              <a:latin typeface="Arial MT"/>
              <a:cs typeface="Arial MT"/>
            </a:endParaRPr>
          </a:p>
          <a:p>
            <a:pPr marL="144780" algn="ctr">
              <a:spcBef>
                <a:spcPts val="795"/>
              </a:spcBef>
            </a:pPr>
            <a:r>
              <a:rPr sz="3000" i="1" spc="175" dirty="0">
                <a:latin typeface="Times New Roman"/>
                <a:cs typeface="Times New Roman"/>
              </a:rPr>
              <a:t>G</a:t>
            </a:r>
            <a:r>
              <a:rPr sz="3000" spc="5" dirty="0">
                <a:latin typeface="Times New Roman"/>
                <a:cs typeface="Times New Roman"/>
              </a:rPr>
              <a:t>(</a:t>
            </a:r>
            <a:r>
              <a:rPr sz="3000" i="1" spc="120" dirty="0">
                <a:latin typeface="Times New Roman"/>
                <a:cs typeface="Times New Roman"/>
              </a:rPr>
              <a:t>u</a:t>
            </a:r>
            <a:r>
              <a:rPr sz="3000" dirty="0">
                <a:latin typeface="Times New Roman"/>
                <a:cs typeface="Times New Roman"/>
              </a:rPr>
              <a:t>,</a:t>
            </a:r>
            <a:r>
              <a:rPr sz="3000" spc="-345" dirty="0">
                <a:latin typeface="Times New Roman"/>
                <a:cs typeface="Times New Roman"/>
              </a:rPr>
              <a:t> </a:t>
            </a:r>
            <a:r>
              <a:rPr sz="3000" i="1" spc="95" dirty="0">
                <a:latin typeface="Times New Roman"/>
                <a:cs typeface="Times New Roman"/>
              </a:rPr>
              <a:t>v</a:t>
            </a:r>
            <a:r>
              <a:rPr sz="3000" spc="5" dirty="0">
                <a:latin typeface="Times New Roman"/>
                <a:cs typeface="Times New Roman"/>
              </a:rPr>
              <a:t>)</a:t>
            </a:r>
            <a:r>
              <a:rPr sz="3000" spc="60" dirty="0">
                <a:latin typeface="Times New Roman"/>
                <a:cs typeface="Times New Roman"/>
              </a:rPr>
              <a:t> </a:t>
            </a:r>
            <a:r>
              <a:rPr sz="3000" spc="10" dirty="0">
                <a:latin typeface="Symbol"/>
                <a:cs typeface="Symbol"/>
              </a:rPr>
              <a:t></a:t>
            </a:r>
            <a:r>
              <a:rPr sz="3000" spc="175" dirty="0">
                <a:latin typeface="Times New Roman"/>
                <a:cs typeface="Times New Roman"/>
              </a:rPr>
              <a:t> </a:t>
            </a:r>
            <a:r>
              <a:rPr sz="3000" i="1" spc="10" dirty="0">
                <a:latin typeface="Times New Roman"/>
                <a:cs typeface="Times New Roman"/>
              </a:rPr>
              <a:t>H</a:t>
            </a:r>
            <a:r>
              <a:rPr sz="3000" i="1" spc="-300" dirty="0">
                <a:latin typeface="Times New Roman"/>
                <a:cs typeface="Times New Roman"/>
              </a:rPr>
              <a:t> </a:t>
            </a:r>
            <a:r>
              <a:rPr sz="3000" dirty="0">
                <a:latin typeface="Times New Roman"/>
                <a:cs typeface="Times New Roman"/>
              </a:rPr>
              <a:t>(</a:t>
            </a:r>
            <a:r>
              <a:rPr sz="3000" i="1" spc="120" dirty="0">
                <a:latin typeface="Times New Roman"/>
                <a:cs typeface="Times New Roman"/>
              </a:rPr>
              <a:t>u</a:t>
            </a:r>
            <a:r>
              <a:rPr sz="3000" dirty="0">
                <a:latin typeface="Times New Roman"/>
                <a:cs typeface="Times New Roman"/>
              </a:rPr>
              <a:t>,</a:t>
            </a:r>
            <a:r>
              <a:rPr sz="3000" spc="-345" dirty="0">
                <a:latin typeface="Times New Roman"/>
                <a:cs typeface="Times New Roman"/>
              </a:rPr>
              <a:t> </a:t>
            </a:r>
            <a:r>
              <a:rPr sz="3000" i="1" spc="100" dirty="0">
                <a:latin typeface="Times New Roman"/>
                <a:cs typeface="Times New Roman"/>
              </a:rPr>
              <a:t>v</a:t>
            </a:r>
            <a:r>
              <a:rPr sz="3000" spc="190" dirty="0">
                <a:latin typeface="Times New Roman"/>
                <a:cs typeface="Times New Roman"/>
              </a:rPr>
              <a:t>)</a:t>
            </a:r>
            <a:r>
              <a:rPr sz="3000" i="1" spc="10" dirty="0">
                <a:latin typeface="Times New Roman"/>
                <a:cs typeface="Times New Roman"/>
              </a:rPr>
              <a:t>F</a:t>
            </a:r>
            <a:r>
              <a:rPr sz="3000" i="1" spc="-395" dirty="0">
                <a:latin typeface="Times New Roman"/>
                <a:cs typeface="Times New Roman"/>
              </a:rPr>
              <a:t> </a:t>
            </a:r>
            <a:r>
              <a:rPr sz="3000" dirty="0">
                <a:latin typeface="Times New Roman"/>
                <a:cs typeface="Times New Roman"/>
              </a:rPr>
              <a:t>(</a:t>
            </a:r>
            <a:r>
              <a:rPr sz="3000" i="1" spc="125" dirty="0">
                <a:latin typeface="Times New Roman"/>
                <a:cs typeface="Times New Roman"/>
              </a:rPr>
              <a:t>u</a:t>
            </a:r>
            <a:r>
              <a:rPr sz="3000" dirty="0">
                <a:latin typeface="Times New Roman"/>
                <a:cs typeface="Times New Roman"/>
              </a:rPr>
              <a:t>,</a:t>
            </a:r>
            <a:r>
              <a:rPr sz="3000" spc="-345" dirty="0">
                <a:latin typeface="Times New Roman"/>
                <a:cs typeface="Times New Roman"/>
              </a:rPr>
              <a:t> </a:t>
            </a:r>
            <a:r>
              <a:rPr sz="3000" i="1" spc="95" dirty="0">
                <a:latin typeface="Times New Roman"/>
                <a:cs typeface="Times New Roman"/>
              </a:rPr>
              <a:t>v</a:t>
            </a:r>
            <a:r>
              <a:rPr sz="3000" spc="5" dirty="0">
                <a:latin typeface="Times New Roman"/>
                <a:cs typeface="Times New Roman"/>
              </a:rPr>
              <a:t>)</a:t>
            </a:r>
            <a:r>
              <a:rPr sz="3000" spc="-100" dirty="0">
                <a:latin typeface="Times New Roman"/>
                <a:cs typeface="Times New Roman"/>
              </a:rPr>
              <a:t> </a:t>
            </a:r>
            <a:r>
              <a:rPr sz="3000" spc="10" dirty="0">
                <a:latin typeface="Symbol"/>
                <a:cs typeface="Symbol"/>
              </a:rPr>
              <a:t></a:t>
            </a:r>
            <a:r>
              <a:rPr sz="3000" spc="114" dirty="0">
                <a:latin typeface="Times New Roman"/>
                <a:cs typeface="Times New Roman"/>
              </a:rPr>
              <a:t> </a:t>
            </a:r>
            <a:r>
              <a:rPr sz="3000" i="1" spc="10" dirty="0">
                <a:latin typeface="Times New Roman"/>
                <a:cs typeface="Times New Roman"/>
              </a:rPr>
              <a:t>N</a:t>
            </a:r>
            <a:r>
              <a:rPr sz="3000" i="1" spc="-380" dirty="0">
                <a:latin typeface="Times New Roman"/>
                <a:cs typeface="Times New Roman"/>
              </a:rPr>
              <a:t> </a:t>
            </a:r>
            <a:r>
              <a:rPr sz="3000" spc="5" dirty="0">
                <a:latin typeface="Times New Roman"/>
                <a:cs typeface="Times New Roman"/>
              </a:rPr>
              <a:t>(</a:t>
            </a:r>
            <a:r>
              <a:rPr sz="3000" i="1" spc="120" dirty="0">
                <a:latin typeface="Times New Roman"/>
                <a:cs typeface="Times New Roman"/>
              </a:rPr>
              <a:t>u</a:t>
            </a:r>
            <a:r>
              <a:rPr sz="3000" dirty="0">
                <a:latin typeface="Times New Roman"/>
                <a:cs typeface="Times New Roman"/>
              </a:rPr>
              <a:t>,</a:t>
            </a:r>
            <a:r>
              <a:rPr sz="3000" spc="-345" dirty="0">
                <a:latin typeface="Times New Roman"/>
                <a:cs typeface="Times New Roman"/>
              </a:rPr>
              <a:t> </a:t>
            </a:r>
            <a:r>
              <a:rPr sz="3000" i="1" spc="95" dirty="0">
                <a:latin typeface="Times New Roman"/>
                <a:cs typeface="Times New Roman"/>
              </a:rPr>
              <a:t>v</a:t>
            </a:r>
            <a:r>
              <a:rPr sz="3000" spc="5" dirty="0">
                <a:latin typeface="Times New Roman"/>
                <a:cs typeface="Times New Roman"/>
              </a:rPr>
              <a:t>)</a:t>
            </a:r>
            <a:endParaRPr sz="3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832446" y="3291115"/>
            <a:ext cx="5424805" cy="5105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spcBef>
                <a:spcPts val="130"/>
              </a:spcBef>
            </a:pPr>
            <a:r>
              <a:rPr sz="3000" b="0" i="1" spc="5" dirty="0">
                <a:solidFill>
                  <a:srgbClr val="000000"/>
                </a:solidFill>
                <a:latin typeface="Times New Roman"/>
                <a:cs typeface="Times New Roman"/>
              </a:rPr>
              <a:t>g</a:t>
            </a:r>
            <a:r>
              <a:rPr sz="3000" b="0" i="1" spc="-49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3000" b="0" spc="235" dirty="0">
                <a:solidFill>
                  <a:srgbClr val="000000"/>
                </a:solidFill>
                <a:latin typeface="Times New Roman"/>
                <a:cs typeface="Times New Roman"/>
              </a:rPr>
              <a:t>(</a:t>
            </a:r>
            <a:r>
              <a:rPr sz="3000" b="0" i="1" spc="45" dirty="0">
                <a:solidFill>
                  <a:srgbClr val="000000"/>
                </a:solidFill>
                <a:latin typeface="Times New Roman"/>
                <a:cs typeface="Times New Roman"/>
              </a:rPr>
              <a:t>x</a:t>
            </a:r>
            <a:r>
              <a:rPr sz="3000" b="0" dirty="0">
                <a:solidFill>
                  <a:srgbClr val="000000"/>
                </a:solidFill>
                <a:latin typeface="Times New Roman"/>
                <a:cs typeface="Times New Roman"/>
              </a:rPr>
              <a:t>,</a:t>
            </a:r>
            <a:r>
              <a:rPr sz="3000" b="0" spc="-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3000" b="0" i="1" spc="145" dirty="0">
                <a:solidFill>
                  <a:srgbClr val="000000"/>
                </a:solidFill>
                <a:latin typeface="Times New Roman"/>
                <a:cs typeface="Times New Roman"/>
              </a:rPr>
              <a:t>y</a:t>
            </a:r>
            <a:r>
              <a:rPr sz="3000" b="0" dirty="0">
                <a:solidFill>
                  <a:srgbClr val="000000"/>
                </a:solidFill>
                <a:latin typeface="Times New Roman"/>
                <a:cs typeface="Times New Roman"/>
              </a:rPr>
              <a:t>)</a:t>
            </a:r>
            <a:r>
              <a:rPr sz="3000" b="0" spc="5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3000" b="0" spc="5" dirty="0">
                <a:solidFill>
                  <a:srgbClr val="000000"/>
                </a:solidFill>
                <a:latin typeface="Symbol"/>
                <a:cs typeface="Symbol"/>
              </a:rPr>
              <a:t></a:t>
            </a:r>
            <a:r>
              <a:rPr sz="3000" b="0" spc="8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3000" b="0" i="1" spc="65" dirty="0">
                <a:solidFill>
                  <a:srgbClr val="000000"/>
                </a:solidFill>
                <a:latin typeface="Times New Roman"/>
                <a:cs typeface="Times New Roman"/>
              </a:rPr>
              <a:t>h</a:t>
            </a:r>
            <a:r>
              <a:rPr sz="3000" b="0" spc="235" dirty="0">
                <a:solidFill>
                  <a:srgbClr val="000000"/>
                </a:solidFill>
                <a:latin typeface="Times New Roman"/>
                <a:cs typeface="Times New Roman"/>
              </a:rPr>
              <a:t>(</a:t>
            </a:r>
            <a:r>
              <a:rPr sz="3000" b="0" i="1" spc="45" dirty="0">
                <a:solidFill>
                  <a:srgbClr val="000000"/>
                </a:solidFill>
                <a:latin typeface="Times New Roman"/>
                <a:cs typeface="Times New Roman"/>
              </a:rPr>
              <a:t>x</a:t>
            </a:r>
            <a:r>
              <a:rPr sz="3000" b="0" dirty="0">
                <a:solidFill>
                  <a:srgbClr val="000000"/>
                </a:solidFill>
                <a:latin typeface="Times New Roman"/>
                <a:cs typeface="Times New Roman"/>
              </a:rPr>
              <a:t>,</a:t>
            </a:r>
            <a:r>
              <a:rPr sz="3000" b="0" spc="-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3000" b="0" i="1" spc="145" dirty="0">
                <a:solidFill>
                  <a:srgbClr val="000000"/>
                </a:solidFill>
                <a:latin typeface="Times New Roman"/>
                <a:cs typeface="Times New Roman"/>
              </a:rPr>
              <a:t>y</a:t>
            </a:r>
            <a:r>
              <a:rPr sz="3000" b="0" dirty="0">
                <a:solidFill>
                  <a:srgbClr val="000000"/>
                </a:solidFill>
                <a:latin typeface="Times New Roman"/>
                <a:cs typeface="Times New Roman"/>
              </a:rPr>
              <a:t>)</a:t>
            </a:r>
            <a:r>
              <a:rPr sz="3000" b="0" spc="-28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3000" b="0" spc="5" dirty="0">
                <a:solidFill>
                  <a:srgbClr val="000000"/>
                </a:solidFill>
                <a:latin typeface="Times New Roman"/>
                <a:cs typeface="Times New Roman"/>
              </a:rPr>
              <a:t>*</a:t>
            </a:r>
            <a:r>
              <a:rPr sz="3000" b="0" spc="-17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3000" b="0" i="1" spc="5" dirty="0">
                <a:solidFill>
                  <a:srgbClr val="000000"/>
                </a:solidFill>
                <a:latin typeface="Times New Roman"/>
                <a:cs typeface="Times New Roman"/>
              </a:rPr>
              <a:t>F</a:t>
            </a:r>
            <a:r>
              <a:rPr sz="3000" b="0" i="1" spc="-39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3000" b="0" spc="235" dirty="0">
                <a:solidFill>
                  <a:srgbClr val="000000"/>
                </a:solidFill>
                <a:latin typeface="Times New Roman"/>
                <a:cs typeface="Times New Roman"/>
              </a:rPr>
              <a:t>(</a:t>
            </a:r>
            <a:r>
              <a:rPr sz="3000" b="0" i="1" spc="40" dirty="0">
                <a:solidFill>
                  <a:srgbClr val="000000"/>
                </a:solidFill>
                <a:latin typeface="Times New Roman"/>
                <a:cs typeface="Times New Roman"/>
              </a:rPr>
              <a:t>x</a:t>
            </a:r>
            <a:r>
              <a:rPr sz="3000" b="0" dirty="0">
                <a:solidFill>
                  <a:srgbClr val="000000"/>
                </a:solidFill>
                <a:latin typeface="Times New Roman"/>
                <a:cs typeface="Times New Roman"/>
              </a:rPr>
              <a:t>,</a:t>
            </a:r>
            <a:r>
              <a:rPr sz="3000" b="0" spc="-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3000" b="0" i="1" spc="145" dirty="0">
                <a:solidFill>
                  <a:srgbClr val="000000"/>
                </a:solidFill>
                <a:latin typeface="Times New Roman"/>
                <a:cs typeface="Times New Roman"/>
              </a:rPr>
              <a:t>y</a:t>
            </a:r>
            <a:r>
              <a:rPr sz="3000" b="0" dirty="0">
                <a:solidFill>
                  <a:srgbClr val="000000"/>
                </a:solidFill>
                <a:latin typeface="Times New Roman"/>
                <a:cs typeface="Times New Roman"/>
              </a:rPr>
              <a:t>)</a:t>
            </a:r>
            <a:r>
              <a:rPr sz="3000" b="0" spc="-1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3000" b="0" spc="5" dirty="0">
                <a:solidFill>
                  <a:srgbClr val="000000"/>
                </a:solidFill>
                <a:latin typeface="Symbol"/>
                <a:cs typeface="Symbol"/>
              </a:rPr>
              <a:t></a:t>
            </a:r>
            <a:r>
              <a:rPr sz="3000" b="0" spc="-4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3150" b="0" spc="-85" dirty="0">
                <a:solidFill>
                  <a:srgbClr val="000000"/>
                </a:solidFill>
                <a:latin typeface="Symbol"/>
                <a:cs typeface="Symbol"/>
              </a:rPr>
              <a:t></a:t>
            </a:r>
            <a:r>
              <a:rPr sz="3150" b="0" spc="-50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3000" b="0" spc="235" dirty="0">
                <a:solidFill>
                  <a:srgbClr val="000000"/>
                </a:solidFill>
                <a:latin typeface="Times New Roman"/>
                <a:cs typeface="Times New Roman"/>
              </a:rPr>
              <a:t>(</a:t>
            </a:r>
            <a:r>
              <a:rPr sz="3000" b="0" i="1" spc="45" dirty="0">
                <a:solidFill>
                  <a:srgbClr val="000000"/>
                </a:solidFill>
                <a:latin typeface="Times New Roman"/>
                <a:cs typeface="Times New Roman"/>
              </a:rPr>
              <a:t>x</a:t>
            </a:r>
            <a:r>
              <a:rPr sz="3000" b="0" dirty="0">
                <a:solidFill>
                  <a:srgbClr val="000000"/>
                </a:solidFill>
                <a:latin typeface="Times New Roman"/>
                <a:cs typeface="Times New Roman"/>
              </a:rPr>
              <a:t>,</a:t>
            </a:r>
            <a:r>
              <a:rPr sz="3000" b="0" spc="-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3000" b="0" i="1" spc="135" dirty="0">
                <a:solidFill>
                  <a:srgbClr val="000000"/>
                </a:solidFill>
                <a:latin typeface="Times New Roman"/>
                <a:cs typeface="Times New Roman"/>
              </a:rPr>
              <a:t>y</a:t>
            </a:r>
            <a:r>
              <a:rPr sz="3000" b="0" dirty="0">
                <a:solidFill>
                  <a:srgbClr val="000000"/>
                </a:solidFill>
                <a:latin typeface="Times New Roman"/>
                <a:cs typeface="Times New Roman"/>
              </a:rPr>
              <a:t>)</a:t>
            </a:r>
            <a:endParaRPr sz="3000">
              <a:latin typeface="Times New Roman"/>
              <a:cs typeface="Times New Roman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F87BAE54-A43F-CA19-853E-518C6DC81D15}"/>
              </a:ext>
            </a:extLst>
          </p:cNvPr>
          <p:cNvSpPr txBox="1"/>
          <p:nvPr/>
        </p:nvSpPr>
        <p:spPr>
          <a:xfrm>
            <a:off x="471729" y="352425"/>
            <a:ext cx="1211794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55600" indent="-342900">
              <a:spcBef>
                <a:spcPts val="375"/>
              </a:spcBef>
              <a:buClr>
                <a:srgbClr val="330065"/>
              </a:buClr>
              <a:buSzPct val="69565"/>
              <a:buFont typeface="Wingdings"/>
              <a:buChar char=""/>
              <a:tabLst>
                <a:tab pos="354965" algn="l"/>
                <a:tab pos="355600" algn="l"/>
              </a:tabLst>
            </a:pPr>
            <a:r>
              <a:rPr lang="en-GB" sz="3200" spc="-5" dirty="0">
                <a:solidFill>
                  <a:srgbClr val="FF0000"/>
                </a:solidFill>
                <a:latin typeface="Arial MT"/>
                <a:cs typeface="Arial MT"/>
              </a:rPr>
              <a:t>A</a:t>
            </a:r>
            <a:r>
              <a:rPr lang="en-GB" sz="3200" spc="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lang="en-GB" sz="3200" spc="-10" dirty="0">
                <a:solidFill>
                  <a:srgbClr val="FF0000"/>
                </a:solidFill>
                <a:latin typeface="Arial MT"/>
                <a:cs typeface="Arial MT"/>
              </a:rPr>
              <a:t>Model</a:t>
            </a:r>
            <a:r>
              <a:rPr lang="en-GB" sz="3200" spc="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lang="en-GB" sz="3200" spc="-5" dirty="0">
                <a:solidFill>
                  <a:srgbClr val="FF0000"/>
                </a:solidFill>
                <a:latin typeface="Arial MT"/>
                <a:cs typeface="Arial MT"/>
              </a:rPr>
              <a:t>of</a:t>
            </a:r>
            <a:r>
              <a:rPr lang="en-GB" sz="3200" spc="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lang="en-GB" sz="3200" spc="-5" dirty="0">
                <a:solidFill>
                  <a:srgbClr val="FF0000"/>
                </a:solidFill>
                <a:latin typeface="Arial MT"/>
                <a:cs typeface="Arial MT"/>
              </a:rPr>
              <a:t>the</a:t>
            </a:r>
            <a:r>
              <a:rPr lang="en-GB" sz="3200" spc="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lang="en-GB" sz="3200" spc="-10" dirty="0">
                <a:solidFill>
                  <a:srgbClr val="FF0000"/>
                </a:solidFill>
                <a:latin typeface="Arial MT"/>
                <a:cs typeface="Arial MT"/>
              </a:rPr>
              <a:t>Image</a:t>
            </a:r>
            <a:r>
              <a:rPr lang="en-GB" sz="3200" spc="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lang="en-GB" sz="3200" spc="-10" dirty="0">
                <a:solidFill>
                  <a:srgbClr val="FF0000"/>
                </a:solidFill>
                <a:latin typeface="Arial MT"/>
                <a:cs typeface="Arial MT"/>
              </a:rPr>
              <a:t>Degradation/Restoration</a:t>
            </a:r>
            <a:r>
              <a:rPr lang="en-GB" sz="3200" spc="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lang="en-GB" sz="3200" spc="-10" dirty="0">
                <a:solidFill>
                  <a:srgbClr val="FF0000"/>
                </a:solidFill>
                <a:latin typeface="Arial MT"/>
                <a:cs typeface="Arial MT"/>
              </a:rPr>
              <a:t>Process</a:t>
            </a:r>
            <a:endParaRPr lang="en-GB" sz="3200" dirty="0">
              <a:latin typeface="Arial MT"/>
              <a:cs typeface="Arial MT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pPr/>
              <a:t>5</a:t>
            </a:fld>
            <a:endParaRPr lang="en-IN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31529" y="2630678"/>
            <a:ext cx="3936365" cy="336694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60045" indent="-347980">
              <a:spcBef>
                <a:spcPts val="95"/>
              </a:spcBef>
              <a:buClr>
                <a:srgbClr val="659A9A"/>
              </a:buClr>
              <a:buSzPct val="69230"/>
              <a:buFont typeface="Wingdings"/>
              <a:buChar char=""/>
              <a:tabLst>
                <a:tab pos="360045" algn="l"/>
                <a:tab pos="360680" algn="l"/>
              </a:tabLst>
            </a:pPr>
            <a:r>
              <a:rPr sz="2600" spc="-5" dirty="0">
                <a:latin typeface="Arial MT"/>
                <a:cs typeface="Arial MT"/>
              </a:rPr>
              <a:t>Bandreject</a:t>
            </a:r>
            <a:r>
              <a:rPr sz="2600" spc="-20" dirty="0">
                <a:latin typeface="Arial MT"/>
                <a:cs typeface="Arial MT"/>
              </a:rPr>
              <a:t> </a:t>
            </a:r>
            <a:r>
              <a:rPr sz="2600" spc="-5" dirty="0">
                <a:latin typeface="Arial MT"/>
                <a:cs typeface="Arial MT"/>
              </a:rPr>
              <a:t>Filters</a:t>
            </a:r>
            <a:endParaRPr sz="2600">
              <a:latin typeface="Arial MT"/>
              <a:cs typeface="Arial MT"/>
            </a:endParaRPr>
          </a:p>
          <a:p>
            <a:pPr>
              <a:spcBef>
                <a:spcPts val="10"/>
              </a:spcBef>
              <a:buClr>
                <a:srgbClr val="659A9A"/>
              </a:buClr>
              <a:buFont typeface="Wingdings"/>
              <a:buChar char=""/>
            </a:pPr>
            <a:endParaRPr sz="3800">
              <a:latin typeface="Arial MT"/>
              <a:cs typeface="Arial MT"/>
            </a:endParaRPr>
          </a:p>
          <a:p>
            <a:pPr marL="360045" indent="-347980">
              <a:buClr>
                <a:srgbClr val="659A9A"/>
              </a:buClr>
              <a:buSzPct val="69230"/>
              <a:buFont typeface="Wingdings"/>
              <a:buChar char=""/>
              <a:tabLst>
                <a:tab pos="360045" algn="l"/>
                <a:tab pos="360680" algn="l"/>
              </a:tabLst>
            </a:pPr>
            <a:r>
              <a:rPr sz="2600" spc="-5" dirty="0">
                <a:solidFill>
                  <a:srgbClr val="FF0000"/>
                </a:solidFill>
                <a:latin typeface="Arial MT"/>
                <a:cs typeface="Arial MT"/>
              </a:rPr>
              <a:t>Bandpass</a:t>
            </a:r>
            <a:r>
              <a:rPr sz="2600" spc="-2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600" spc="-5" dirty="0">
                <a:solidFill>
                  <a:srgbClr val="FF0000"/>
                </a:solidFill>
                <a:latin typeface="Arial MT"/>
                <a:cs typeface="Arial MT"/>
              </a:rPr>
              <a:t>Filters</a:t>
            </a:r>
            <a:endParaRPr sz="2600">
              <a:latin typeface="Arial MT"/>
              <a:cs typeface="Arial MT"/>
            </a:endParaRPr>
          </a:p>
          <a:p>
            <a:pPr>
              <a:spcBef>
                <a:spcPts val="10"/>
              </a:spcBef>
              <a:buClr>
                <a:srgbClr val="659A9A"/>
              </a:buClr>
              <a:buFont typeface="Wingdings"/>
              <a:buChar char=""/>
            </a:pPr>
            <a:endParaRPr sz="3800">
              <a:latin typeface="Arial MT"/>
              <a:cs typeface="Arial MT"/>
            </a:endParaRPr>
          </a:p>
          <a:p>
            <a:pPr marL="360045" indent="-347980">
              <a:buClr>
                <a:srgbClr val="659A9A"/>
              </a:buClr>
              <a:buSzPct val="69230"/>
              <a:buFont typeface="Wingdings"/>
              <a:buChar char=""/>
              <a:tabLst>
                <a:tab pos="360045" algn="l"/>
                <a:tab pos="360680" algn="l"/>
              </a:tabLst>
            </a:pPr>
            <a:r>
              <a:rPr sz="2600" spc="-5" dirty="0">
                <a:latin typeface="Arial MT"/>
                <a:cs typeface="Arial MT"/>
              </a:rPr>
              <a:t>Notch</a:t>
            </a:r>
            <a:r>
              <a:rPr sz="2600" spc="-25" dirty="0">
                <a:latin typeface="Arial MT"/>
                <a:cs typeface="Arial MT"/>
              </a:rPr>
              <a:t> </a:t>
            </a:r>
            <a:r>
              <a:rPr sz="2600" spc="-5" dirty="0">
                <a:latin typeface="Arial MT"/>
                <a:cs typeface="Arial MT"/>
              </a:rPr>
              <a:t>Filters</a:t>
            </a:r>
            <a:endParaRPr sz="2600">
              <a:latin typeface="Arial MT"/>
              <a:cs typeface="Arial MT"/>
            </a:endParaRPr>
          </a:p>
          <a:p>
            <a:pPr>
              <a:spcBef>
                <a:spcPts val="10"/>
              </a:spcBef>
              <a:buClr>
                <a:srgbClr val="659A9A"/>
              </a:buClr>
              <a:buFont typeface="Wingdings"/>
              <a:buChar char=""/>
            </a:pPr>
            <a:endParaRPr sz="3800">
              <a:latin typeface="Arial MT"/>
              <a:cs typeface="Arial MT"/>
            </a:endParaRPr>
          </a:p>
          <a:p>
            <a:pPr marL="360045" indent="-347980">
              <a:spcBef>
                <a:spcPts val="5"/>
              </a:spcBef>
              <a:buClr>
                <a:srgbClr val="659A9A"/>
              </a:buClr>
              <a:buSzPct val="69230"/>
              <a:buFont typeface="Wingdings"/>
              <a:buChar char=""/>
              <a:tabLst>
                <a:tab pos="360045" algn="l"/>
                <a:tab pos="360680" algn="l"/>
              </a:tabLst>
            </a:pPr>
            <a:endParaRPr sz="2600">
              <a:latin typeface="Arial MT"/>
              <a:cs typeface="Arial M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E6A2BDA6-B4FF-5234-6197-EF5CAAE48985}"/>
              </a:ext>
            </a:extLst>
          </p:cNvPr>
          <p:cNvSpPr txBox="1"/>
          <p:nvPr/>
        </p:nvSpPr>
        <p:spPr>
          <a:xfrm>
            <a:off x="248257" y="428625"/>
            <a:ext cx="12722411" cy="5066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55600" indent="-342900">
              <a:lnSpc>
                <a:spcPts val="2870"/>
              </a:lnSpc>
              <a:buClr>
                <a:srgbClr val="330065"/>
              </a:buClr>
              <a:buSzPct val="70833"/>
              <a:buFont typeface="Wingdings"/>
              <a:buChar char=""/>
              <a:tabLst>
                <a:tab pos="354965" algn="l"/>
                <a:tab pos="355600" algn="l"/>
              </a:tabLst>
            </a:pPr>
            <a:r>
              <a:rPr lang="en-GB" sz="4000" spc="-5" dirty="0">
                <a:solidFill>
                  <a:srgbClr val="FF0000"/>
                </a:solidFill>
              </a:rPr>
              <a:t>Periodic</a:t>
            </a:r>
            <a:r>
              <a:rPr lang="en-GB" sz="4000" spc="20" dirty="0">
                <a:solidFill>
                  <a:srgbClr val="FF0000"/>
                </a:solidFill>
              </a:rPr>
              <a:t> </a:t>
            </a:r>
            <a:r>
              <a:rPr lang="en-GB" sz="4000" spc="-5" dirty="0">
                <a:solidFill>
                  <a:srgbClr val="FF0000"/>
                </a:solidFill>
              </a:rPr>
              <a:t>Noise</a:t>
            </a:r>
            <a:r>
              <a:rPr lang="en-GB" sz="4000" spc="20" dirty="0">
                <a:solidFill>
                  <a:srgbClr val="FF0000"/>
                </a:solidFill>
              </a:rPr>
              <a:t> </a:t>
            </a:r>
            <a:r>
              <a:rPr lang="en-GB" sz="4000" spc="-5" dirty="0">
                <a:solidFill>
                  <a:srgbClr val="FF0000"/>
                </a:solidFill>
              </a:rPr>
              <a:t>Reduction</a:t>
            </a:r>
            <a:r>
              <a:rPr lang="en-GB" sz="4000" spc="20" dirty="0">
                <a:solidFill>
                  <a:srgbClr val="FF0000"/>
                </a:solidFill>
              </a:rPr>
              <a:t> </a:t>
            </a:r>
            <a:r>
              <a:rPr lang="en-GB" sz="4000" spc="-5" dirty="0">
                <a:solidFill>
                  <a:srgbClr val="FF0000"/>
                </a:solidFill>
              </a:rPr>
              <a:t>by</a:t>
            </a:r>
            <a:r>
              <a:rPr lang="en-GB" sz="4000" spc="20" dirty="0">
                <a:solidFill>
                  <a:srgbClr val="FF0000"/>
                </a:solidFill>
              </a:rPr>
              <a:t> </a:t>
            </a:r>
            <a:r>
              <a:rPr lang="en-GB" sz="4000" spc="-5" dirty="0">
                <a:solidFill>
                  <a:srgbClr val="FF0000"/>
                </a:solidFill>
              </a:rPr>
              <a:t>Frequency</a:t>
            </a:r>
            <a:r>
              <a:rPr lang="en-GB" sz="4000" spc="20" dirty="0">
                <a:solidFill>
                  <a:srgbClr val="FF0000"/>
                </a:solidFill>
              </a:rPr>
              <a:t> </a:t>
            </a:r>
            <a:r>
              <a:rPr lang="en-GB" sz="4000" spc="-5" dirty="0">
                <a:solidFill>
                  <a:srgbClr val="FF0000"/>
                </a:solidFill>
              </a:rPr>
              <a:t>Domain</a:t>
            </a:r>
            <a:r>
              <a:rPr lang="en-GB" sz="4000" spc="20" dirty="0">
                <a:solidFill>
                  <a:srgbClr val="FF0000"/>
                </a:solidFill>
              </a:rPr>
              <a:t> </a:t>
            </a:r>
            <a:r>
              <a:rPr lang="en-GB" sz="4000" spc="-5" dirty="0">
                <a:solidFill>
                  <a:srgbClr val="FF0000"/>
                </a:solidFill>
              </a:rPr>
              <a:t>Filtering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pPr/>
              <a:t>50</a:t>
            </a:fld>
            <a:endParaRPr lang="en-IN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636304" y="2090420"/>
            <a:ext cx="8171180" cy="24041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06400" marR="54610" indent="-342900" algn="just">
              <a:spcBef>
                <a:spcPts val="100"/>
              </a:spcBef>
              <a:buClr>
                <a:srgbClr val="330065"/>
              </a:buClr>
              <a:buSzPct val="70000"/>
              <a:buFont typeface="Wingdings"/>
              <a:buChar char=""/>
              <a:tabLst>
                <a:tab pos="406400" algn="l"/>
              </a:tabLst>
            </a:pPr>
            <a:r>
              <a:rPr sz="3000" spc="-5" dirty="0">
                <a:latin typeface="Arial MT"/>
                <a:cs typeface="Arial MT"/>
              </a:rPr>
              <a:t>The transfer function H</a:t>
            </a:r>
            <a:r>
              <a:rPr sz="3000" spc="-7" baseline="-22222" dirty="0">
                <a:latin typeface="Arial MT"/>
                <a:cs typeface="Arial MT"/>
              </a:rPr>
              <a:t>bp</a:t>
            </a:r>
            <a:r>
              <a:rPr sz="3000" spc="-5" dirty="0">
                <a:latin typeface="Arial MT"/>
                <a:cs typeface="Arial MT"/>
              </a:rPr>
              <a:t>(u,v) of a </a:t>
            </a:r>
            <a:r>
              <a:rPr sz="3000" spc="-10" dirty="0">
                <a:latin typeface="Arial MT"/>
                <a:cs typeface="Arial MT"/>
              </a:rPr>
              <a:t>bandpass </a:t>
            </a:r>
            <a:r>
              <a:rPr sz="3000" spc="-5" dirty="0">
                <a:latin typeface="Arial MT"/>
                <a:cs typeface="Arial MT"/>
              </a:rPr>
              <a:t> filter</a:t>
            </a:r>
            <a:r>
              <a:rPr sz="3000" dirty="0">
                <a:latin typeface="Arial MT"/>
                <a:cs typeface="Arial MT"/>
              </a:rPr>
              <a:t> </a:t>
            </a:r>
            <a:r>
              <a:rPr sz="3000" spc="-5" dirty="0">
                <a:latin typeface="Arial MT"/>
                <a:cs typeface="Arial MT"/>
              </a:rPr>
              <a:t>obtained</a:t>
            </a:r>
            <a:r>
              <a:rPr sz="3000" dirty="0">
                <a:latin typeface="Arial MT"/>
                <a:cs typeface="Arial MT"/>
              </a:rPr>
              <a:t> </a:t>
            </a:r>
            <a:r>
              <a:rPr sz="3000" spc="-5" dirty="0">
                <a:latin typeface="Arial MT"/>
                <a:cs typeface="Arial MT"/>
              </a:rPr>
              <a:t>from</a:t>
            </a:r>
            <a:r>
              <a:rPr sz="3000" dirty="0">
                <a:latin typeface="Arial MT"/>
                <a:cs typeface="Arial MT"/>
              </a:rPr>
              <a:t> </a:t>
            </a:r>
            <a:r>
              <a:rPr sz="3000" spc="-5" dirty="0">
                <a:latin typeface="Arial MT"/>
                <a:cs typeface="Arial MT"/>
              </a:rPr>
              <a:t>a</a:t>
            </a:r>
            <a:r>
              <a:rPr sz="3000" dirty="0">
                <a:latin typeface="Arial MT"/>
                <a:cs typeface="Arial MT"/>
              </a:rPr>
              <a:t> </a:t>
            </a:r>
            <a:r>
              <a:rPr sz="3000" spc="-10" dirty="0">
                <a:latin typeface="Arial MT"/>
                <a:cs typeface="Arial MT"/>
              </a:rPr>
              <a:t>corresponding </a:t>
            </a:r>
            <a:r>
              <a:rPr sz="3000" spc="-819" dirty="0">
                <a:latin typeface="Arial MT"/>
                <a:cs typeface="Arial MT"/>
              </a:rPr>
              <a:t> </a:t>
            </a:r>
            <a:r>
              <a:rPr sz="3000" spc="-5" dirty="0">
                <a:latin typeface="Arial MT"/>
                <a:cs typeface="Arial MT"/>
              </a:rPr>
              <a:t>bandreject filter with transfer function H</a:t>
            </a:r>
            <a:r>
              <a:rPr sz="3000" spc="-7" baseline="-22222" dirty="0">
                <a:latin typeface="Arial MT"/>
                <a:cs typeface="Arial MT"/>
              </a:rPr>
              <a:t>br</a:t>
            </a:r>
            <a:r>
              <a:rPr sz="3000" spc="-5" dirty="0">
                <a:latin typeface="Arial MT"/>
                <a:cs typeface="Arial MT"/>
              </a:rPr>
              <a:t>(u,v) </a:t>
            </a:r>
            <a:r>
              <a:rPr sz="3000" dirty="0">
                <a:latin typeface="Arial MT"/>
                <a:cs typeface="Arial MT"/>
              </a:rPr>
              <a:t> </a:t>
            </a:r>
            <a:r>
              <a:rPr sz="3000" spc="-5" dirty="0">
                <a:latin typeface="Arial MT"/>
                <a:cs typeface="Arial MT"/>
              </a:rPr>
              <a:t>by</a:t>
            </a:r>
            <a:r>
              <a:rPr sz="3000" spc="-10" dirty="0">
                <a:latin typeface="Arial MT"/>
                <a:cs typeface="Arial MT"/>
              </a:rPr>
              <a:t> </a:t>
            </a:r>
            <a:r>
              <a:rPr sz="3000" spc="-5" dirty="0">
                <a:latin typeface="Arial MT"/>
                <a:cs typeface="Arial MT"/>
              </a:rPr>
              <a:t>using the </a:t>
            </a:r>
            <a:r>
              <a:rPr sz="3000" spc="-10" dirty="0">
                <a:latin typeface="Arial MT"/>
                <a:cs typeface="Arial MT"/>
              </a:rPr>
              <a:t>equation</a:t>
            </a:r>
            <a:endParaRPr sz="3000">
              <a:latin typeface="Arial MT"/>
              <a:cs typeface="Arial MT"/>
            </a:endParaRPr>
          </a:p>
          <a:p>
            <a:pPr marR="640080" algn="ctr">
              <a:spcBef>
                <a:spcPts val="725"/>
              </a:spcBef>
            </a:pPr>
            <a:r>
              <a:rPr sz="3000" spc="-5" dirty="0">
                <a:latin typeface="Arial MT"/>
                <a:cs typeface="Arial MT"/>
              </a:rPr>
              <a:t>H</a:t>
            </a:r>
            <a:r>
              <a:rPr sz="3000" spc="-7" baseline="-22222" dirty="0">
                <a:latin typeface="Arial MT"/>
                <a:cs typeface="Arial MT"/>
              </a:rPr>
              <a:t>bp</a:t>
            </a:r>
            <a:r>
              <a:rPr sz="3000" spc="-5" dirty="0">
                <a:latin typeface="Arial MT"/>
                <a:cs typeface="Arial MT"/>
              </a:rPr>
              <a:t>(u,v)=1-H</a:t>
            </a:r>
            <a:r>
              <a:rPr sz="3000" spc="-7" baseline="-22222" dirty="0">
                <a:latin typeface="Arial MT"/>
                <a:cs typeface="Arial MT"/>
              </a:rPr>
              <a:t>br</a:t>
            </a:r>
            <a:r>
              <a:rPr sz="3000" spc="-5" dirty="0">
                <a:latin typeface="Arial MT"/>
                <a:cs typeface="Arial MT"/>
              </a:rPr>
              <a:t>(u,v)</a:t>
            </a:r>
            <a:endParaRPr sz="3000">
              <a:latin typeface="Arial MT"/>
              <a:cs typeface="Arial M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9702BB48-D666-2CA5-861F-7D72D6F97E73}"/>
              </a:ext>
            </a:extLst>
          </p:cNvPr>
          <p:cNvSpPr txBox="1"/>
          <p:nvPr/>
        </p:nvSpPr>
        <p:spPr>
          <a:xfrm>
            <a:off x="248257" y="428625"/>
            <a:ext cx="12722411" cy="5066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55600" indent="-342900">
              <a:lnSpc>
                <a:spcPts val="2870"/>
              </a:lnSpc>
              <a:buClr>
                <a:srgbClr val="330065"/>
              </a:buClr>
              <a:buSzPct val="70833"/>
              <a:buFont typeface="Wingdings"/>
              <a:buChar char=""/>
              <a:tabLst>
                <a:tab pos="354965" algn="l"/>
                <a:tab pos="355600" algn="l"/>
              </a:tabLst>
            </a:pPr>
            <a:r>
              <a:rPr lang="en-GB" sz="4000" spc="-5" dirty="0">
                <a:solidFill>
                  <a:srgbClr val="FF0000"/>
                </a:solidFill>
              </a:rPr>
              <a:t>Periodic</a:t>
            </a:r>
            <a:r>
              <a:rPr lang="en-GB" sz="4000" spc="20" dirty="0">
                <a:solidFill>
                  <a:srgbClr val="FF0000"/>
                </a:solidFill>
              </a:rPr>
              <a:t> </a:t>
            </a:r>
            <a:r>
              <a:rPr lang="en-GB" sz="4000" spc="-5" dirty="0">
                <a:solidFill>
                  <a:srgbClr val="FF0000"/>
                </a:solidFill>
              </a:rPr>
              <a:t>Noise</a:t>
            </a:r>
            <a:r>
              <a:rPr lang="en-GB" sz="4000" spc="20" dirty="0">
                <a:solidFill>
                  <a:srgbClr val="FF0000"/>
                </a:solidFill>
              </a:rPr>
              <a:t> </a:t>
            </a:r>
            <a:r>
              <a:rPr lang="en-GB" sz="4000" spc="-5" dirty="0">
                <a:solidFill>
                  <a:srgbClr val="FF0000"/>
                </a:solidFill>
              </a:rPr>
              <a:t>Reduction</a:t>
            </a:r>
            <a:r>
              <a:rPr lang="en-GB" sz="4000" spc="20" dirty="0">
                <a:solidFill>
                  <a:srgbClr val="FF0000"/>
                </a:solidFill>
              </a:rPr>
              <a:t> </a:t>
            </a:r>
            <a:r>
              <a:rPr lang="en-GB" sz="4000" spc="-5" dirty="0">
                <a:solidFill>
                  <a:srgbClr val="FF0000"/>
                </a:solidFill>
              </a:rPr>
              <a:t>by</a:t>
            </a:r>
            <a:r>
              <a:rPr lang="en-GB" sz="4000" spc="20" dirty="0">
                <a:solidFill>
                  <a:srgbClr val="FF0000"/>
                </a:solidFill>
              </a:rPr>
              <a:t> </a:t>
            </a:r>
            <a:r>
              <a:rPr lang="en-GB" sz="4000" spc="-5" dirty="0">
                <a:solidFill>
                  <a:srgbClr val="FF0000"/>
                </a:solidFill>
              </a:rPr>
              <a:t>Frequency</a:t>
            </a:r>
            <a:r>
              <a:rPr lang="en-GB" sz="4000" spc="20" dirty="0">
                <a:solidFill>
                  <a:srgbClr val="FF0000"/>
                </a:solidFill>
              </a:rPr>
              <a:t> </a:t>
            </a:r>
            <a:r>
              <a:rPr lang="en-GB" sz="4000" spc="-5" dirty="0">
                <a:solidFill>
                  <a:srgbClr val="FF0000"/>
                </a:solidFill>
              </a:rPr>
              <a:t>Domain</a:t>
            </a:r>
            <a:r>
              <a:rPr lang="en-GB" sz="4000" spc="20" dirty="0">
                <a:solidFill>
                  <a:srgbClr val="FF0000"/>
                </a:solidFill>
              </a:rPr>
              <a:t> </a:t>
            </a:r>
            <a:r>
              <a:rPr lang="en-GB" sz="4000" spc="-5" dirty="0">
                <a:solidFill>
                  <a:srgbClr val="FF0000"/>
                </a:solidFill>
              </a:rPr>
              <a:t>Filtering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pPr/>
              <a:t>51</a:t>
            </a:fld>
            <a:endParaRPr lang="en-IN"/>
          </a:p>
        </p:txBody>
      </p:sp>
      <p:sp>
        <p:nvSpPr>
          <p:cNvPr id="5" name="TextBox 4"/>
          <p:cNvSpPr txBox="1"/>
          <p:nvPr/>
        </p:nvSpPr>
        <p:spPr>
          <a:xfrm>
            <a:off x="1935923" y="1281095"/>
            <a:ext cx="28935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 dirty="0" err="1" smtClean="0"/>
              <a:t>Bandpass</a:t>
            </a:r>
            <a:r>
              <a:rPr lang="en-GB" sz="3200" b="1" dirty="0" smtClean="0"/>
              <a:t> Filter:</a:t>
            </a:r>
            <a:endParaRPr lang="en-US" sz="3200" b="1" dirty="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687104" y="2090420"/>
            <a:ext cx="7944484" cy="1397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marR="5080" indent="-342900">
              <a:spcBef>
                <a:spcPts val="100"/>
              </a:spcBef>
              <a:buClr>
                <a:srgbClr val="330065"/>
              </a:buClr>
              <a:buSzPct val="70000"/>
              <a:buFont typeface="Wingdings"/>
              <a:buChar char=""/>
              <a:tabLst>
                <a:tab pos="354965" algn="l"/>
                <a:tab pos="355600" algn="l"/>
              </a:tabLst>
            </a:pPr>
            <a:r>
              <a:rPr sz="3000" spc="-5" dirty="0">
                <a:latin typeface="Arial MT"/>
                <a:cs typeface="Arial MT"/>
              </a:rPr>
              <a:t>The transfer function of an ideal notch </a:t>
            </a:r>
            <a:r>
              <a:rPr sz="3000" spc="-10" dirty="0">
                <a:latin typeface="Arial MT"/>
                <a:cs typeface="Arial MT"/>
              </a:rPr>
              <a:t>reject </a:t>
            </a:r>
            <a:r>
              <a:rPr sz="3000" spc="-5" dirty="0">
                <a:latin typeface="Arial MT"/>
                <a:cs typeface="Arial MT"/>
              </a:rPr>
              <a:t> filter of radius D0, with centers at(u0,v0) </a:t>
            </a:r>
            <a:r>
              <a:rPr sz="3000" spc="-10" dirty="0">
                <a:latin typeface="Arial MT"/>
                <a:cs typeface="Arial MT"/>
              </a:rPr>
              <a:t>and, </a:t>
            </a:r>
            <a:r>
              <a:rPr sz="3000" spc="-819" dirty="0">
                <a:latin typeface="Arial MT"/>
                <a:cs typeface="Arial MT"/>
              </a:rPr>
              <a:t> </a:t>
            </a:r>
            <a:r>
              <a:rPr sz="3000" spc="-5" dirty="0">
                <a:latin typeface="Arial MT"/>
                <a:cs typeface="Arial MT"/>
              </a:rPr>
              <a:t>by </a:t>
            </a:r>
            <a:r>
              <a:rPr sz="3000" dirty="0">
                <a:latin typeface="Arial MT"/>
                <a:cs typeface="Arial MT"/>
              </a:rPr>
              <a:t>symmetry,</a:t>
            </a:r>
            <a:r>
              <a:rPr sz="3000" spc="-5" dirty="0">
                <a:latin typeface="Arial MT"/>
                <a:cs typeface="Arial MT"/>
              </a:rPr>
              <a:t> </a:t>
            </a:r>
            <a:r>
              <a:rPr sz="3000" dirty="0">
                <a:latin typeface="Arial MT"/>
                <a:cs typeface="Arial MT"/>
              </a:rPr>
              <a:t>at(-u0,-v0), </a:t>
            </a:r>
            <a:r>
              <a:rPr sz="3000" spc="-5" dirty="0">
                <a:latin typeface="Arial MT"/>
                <a:cs typeface="Arial MT"/>
              </a:rPr>
              <a:t>is</a:t>
            </a:r>
            <a:endParaRPr sz="30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005620" y="4652264"/>
            <a:ext cx="106172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3000" spc="-10" dirty="0">
                <a:latin typeface="Arial MT"/>
                <a:cs typeface="Arial MT"/>
              </a:rPr>
              <a:t>where</a:t>
            </a:r>
            <a:endParaRPr sz="30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005621" y="5751067"/>
            <a:ext cx="65976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3000" spc="-10" dirty="0">
                <a:latin typeface="Arial MT"/>
                <a:cs typeface="Arial MT"/>
              </a:rPr>
              <a:t>and</a:t>
            </a:r>
            <a:endParaRPr sz="30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701833" y="3979026"/>
            <a:ext cx="164465" cy="3625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2200" spc="5" dirty="0">
                <a:latin typeface="Symbol"/>
                <a:cs typeface="Symbol"/>
              </a:rPr>
              <a:t></a:t>
            </a:r>
            <a:endParaRPr sz="2200">
              <a:latin typeface="Symbol"/>
              <a:cs typeface="Symbo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579991" y="3931007"/>
            <a:ext cx="1447800" cy="3625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100">
              <a:spcBef>
                <a:spcPts val="110"/>
              </a:spcBef>
            </a:pPr>
            <a:r>
              <a:rPr sz="2200" spc="50" dirty="0">
                <a:latin typeface="Times New Roman"/>
                <a:cs typeface="Times New Roman"/>
              </a:rPr>
              <a:t>H</a:t>
            </a:r>
            <a:r>
              <a:rPr sz="2200" spc="55" dirty="0">
                <a:latin typeface="Times New Roman"/>
                <a:cs typeface="Times New Roman"/>
              </a:rPr>
              <a:t>(</a:t>
            </a:r>
            <a:r>
              <a:rPr sz="2200" spc="65" dirty="0">
                <a:latin typeface="Times New Roman"/>
                <a:cs typeface="Times New Roman"/>
              </a:rPr>
              <a:t>u</a:t>
            </a:r>
            <a:r>
              <a:rPr sz="2200" dirty="0">
                <a:latin typeface="Times New Roman"/>
                <a:cs typeface="Times New Roman"/>
              </a:rPr>
              <a:t>,</a:t>
            </a:r>
            <a:r>
              <a:rPr sz="2200" spc="-229" dirty="0">
                <a:latin typeface="Times New Roman"/>
                <a:cs typeface="Times New Roman"/>
              </a:rPr>
              <a:t> </a:t>
            </a:r>
            <a:r>
              <a:rPr sz="2200" spc="25" dirty="0">
                <a:latin typeface="Times New Roman"/>
                <a:cs typeface="Times New Roman"/>
              </a:rPr>
              <a:t>v</a:t>
            </a:r>
            <a:r>
              <a:rPr sz="2200" dirty="0">
                <a:latin typeface="Times New Roman"/>
                <a:cs typeface="Times New Roman"/>
              </a:rPr>
              <a:t>)</a:t>
            </a:r>
            <a:r>
              <a:rPr sz="2200" spc="-15" dirty="0">
                <a:latin typeface="Times New Roman"/>
                <a:cs typeface="Times New Roman"/>
              </a:rPr>
              <a:t> </a:t>
            </a:r>
            <a:r>
              <a:rPr sz="2200" spc="5" dirty="0">
                <a:latin typeface="Symbol"/>
                <a:cs typeface="Symbol"/>
              </a:rPr>
              <a:t></a:t>
            </a:r>
            <a:r>
              <a:rPr sz="2200" spc="-15" dirty="0">
                <a:latin typeface="Times New Roman"/>
                <a:cs typeface="Times New Roman"/>
              </a:rPr>
              <a:t> </a:t>
            </a:r>
            <a:r>
              <a:rPr sz="3300" spc="-52" baseline="37878" dirty="0">
                <a:latin typeface="Symbol"/>
                <a:cs typeface="Symbol"/>
              </a:rPr>
              <a:t></a:t>
            </a:r>
            <a:r>
              <a:rPr sz="3300" spc="7" baseline="41666" dirty="0">
                <a:latin typeface="Times New Roman"/>
                <a:cs typeface="Times New Roman"/>
              </a:rPr>
              <a:t>0</a:t>
            </a:r>
            <a:endParaRPr sz="3300" baseline="41666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663733" y="3630198"/>
            <a:ext cx="4946015" cy="882015"/>
          </a:xfrm>
          <a:prstGeom prst="rect">
            <a:avLst/>
          </a:prstGeom>
        </p:spPr>
        <p:txBody>
          <a:bodyPr vert="horz" wrap="square" lIns="0" tIns="105410" rIns="0" bIns="0" rtlCol="0">
            <a:spAutoFit/>
          </a:bodyPr>
          <a:lstStyle/>
          <a:p>
            <a:pPr marL="901700">
              <a:spcBef>
                <a:spcPts val="830"/>
              </a:spcBef>
              <a:tabLst>
                <a:tab pos="1314450" algn="l"/>
                <a:tab pos="2926715" algn="l"/>
                <a:tab pos="3371215" algn="l"/>
              </a:tabLst>
            </a:pPr>
            <a:r>
              <a:rPr sz="2200" dirty="0">
                <a:latin typeface="Times New Roman"/>
                <a:cs typeface="Times New Roman"/>
              </a:rPr>
              <a:t>if	</a:t>
            </a:r>
            <a:r>
              <a:rPr sz="2200" spc="20" dirty="0">
                <a:latin typeface="Times New Roman"/>
                <a:cs typeface="Times New Roman"/>
              </a:rPr>
              <a:t>D</a:t>
            </a:r>
            <a:r>
              <a:rPr sz="2200" spc="55" dirty="0">
                <a:latin typeface="Times New Roman"/>
                <a:cs typeface="Times New Roman"/>
              </a:rPr>
              <a:t>(</a:t>
            </a:r>
            <a:r>
              <a:rPr sz="2200" spc="65" dirty="0">
                <a:latin typeface="Times New Roman"/>
                <a:cs typeface="Times New Roman"/>
              </a:rPr>
              <a:t>u</a:t>
            </a:r>
            <a:r>
              <a:rPr sz="2200" dirty="0">
                <a:latin typeface="Times New Roman"/>
                <a:cs typeface="Times New Roman"/>
              </a:rPr>
              <a:t>,</a:t>
            </a:r>
            <a:r>
              <a:rPr sz="2200" spc="-229" dirty="0">
                <a:latin typeface="Times New Roman"/>
                <a:cs typeface="Times New Roman"/>
              </a:rPr>
              <a:t> </a:t>
            </a:r>
            <a:r>
              <a:rPr sz="2200" spc="25" dirty="0">
                <a:latin typeface="Times New Roman"/>
                <a:cs typeface="Times New Roman"/>
              </a:rPr>
              <a:t>v</a:t>
            </a:r>
            <a:r>
              <a:rPr sz="2200" dirty="0">
                <a:latin typeface="Times New Roman"/>
                <a:cs typeface="Times New Roman"/>
              </a:rPr>
              <a:t>)</a:t>
            </a:r>
            <a:r>
              <a:rPr sz="2200" spc="-55" dirty="0">
                <a:latin typeface="Times New Roman"/>
                <a:cs typeface="Times New Roman"/>
              </a:rPr>
              <a:t> </a:t>
            </a:r>
            <a:r>
              <a:rPr sz="2200" spc="5" dirty="0">
                <a:latin typeface="Symbol"/>
                <a:cs typeface="Symbol"/>
              </a:rPr>
              <a:t></a:t>
            </a:r>
            <a:r>
              <a:rPr sz="2200" spc="-15" dirty="0">
                <a:latin typeface="Times New Roman"/>
                <a:cs typeface="Times New Roman"/>
              </a:rPr>
              <a:t> </a:t>
            </a:r>
            <a:r>
              <a:rPr sz="2200" spc="90" dirty="0">
                <a:latin typeface="Times New Roman"/>
                <a:cs typeface="Times New Roman"/>
              </a:rPr>
              <a:t>D</a:t>
            </a:r>
            <a:r>
              <a:rPr sz="1875" spc="22" baseline="-24444" dirty="0">
                <a:latin typeface="Times New Roman"/>
                <a:cs typeface="Times New Roman"/>
              </a:rPr>
              <a:t>0</a:t>
            </a:r>
            <a:r>
              <a:rPr sz="1875" baseline="-24444" dirty="0">
                <a:latin typeface="Times New Roman"/>
                <a:cs typeface="Times New Roman"/>
              </a:rPr>
              <a:t>	</a:t>
            </a:r>
            <a:r>
              <a:rPr sz="2200" dirty="0">
                <a:latin typeface="Times New Roman"/>
                <a:cs typeface="Times New Roman"/>
              </a:rPr>
              <a:t>or	</a:t>
            </a:r>
            <a:r>
              <a:rPr sz="2200" spc="114" dirty="0">
                <a:latin typeface="Times New Roman"/>
                <a:cs typeface="Times New Roman"/>
              </a:rPr>
              <a:t>D</a:t>
            </a:r>
            <a:r>
              <a:rPr sz="1875" spc="22" baseline="-24444" dirty="0">
                <a:latin typeface="Times New Roman"/>
                <a:cs typeface="Times New Roman"/>
              </a:rPr>
              <a:t>2</a:t>
            </a:r>
            <a:r>
              <a:rPr sz="1875" spc="-89" baseline="-24444" dirty="0">
                <a:latin typeface="Times New Roman"/>
                <a:cs typeface="Times New Roman"/>
              </a:rPr>
              <a:t> </a:t>
            </a:r>
            <a:r>
              <a:rPr sz="2200" spc="55" dirty="0">
                <a:latin typeface="Times New Roman"/>
                <a:cs typeface="Times New Roman"/>
              </a:rPr>
              <a:t>(</a:t>
            </a:r>
            <a:r>
              <a:rPr sz="2200" spc="65" dirty="0">
                <a:latin typeface="Times New Roman"/>
                <a:cs typeface="Times New Roman"/>
              </a:rPr>
              <a:t>u</a:t>
            </a:r>
            <a:r>
              <a:rPr sz="2200" dirty="0">
                <a:latin typeface="Times New Roman"/>
                <a:cs typeface="Times New Roman"/>
              </a:rPr>
              <a:t>,</a:t>
            </a:r>
            <a:r>
              <a:rPr sz="2200" spc="-229" dirty="0">
                <a:latin typeface="Times New Roman"/>
                <a:cs typeface="Times New Roman"/>
              </a:rPr>
              <a:t> </a:t>
            </a:r>
            <a:r>
              <a:rPr sz="2200" spc="25" dirty="0">
                <a:latin typeface="Times New Roman"/>
                <a:cs typeface="Times New Roman"/>
              </a:rPr>
              <a:t>v</a:t>
            </a:r>
            <a:r>
              <a:rPr sz="2200" dirty="0">
                <a:latin typeface="Times New Roman"/>
                <a:cs typeface="Times New Roman"/>
              </a:rPr>
              <a:t>)</a:t>
            </a:r>
            <a:r>
              <a:rPr sz="2200" spc="-55" dirty="0">
                <a:latin typeface="Times New Roman"/>
                <a:cs typeface="Times New Roman"/>
              </a:rPr>
              <a:t> </a:t>
            </a:r>
            <a:r>
              <a:rPr sz="2200" spc="5" dirty="0">
                <a:latin typeface="Symbol"/>
                <a:cs typeface="Symbol"/>
              </a:rPr>
              <a:t></a:t>
            </a:r>
            <a:r>
              <a:rPr sz="2200" spc="-15" dirty="0">
                <a:latin typeface="Times New Roman"/>
                <a:cs typeface="Times New Roman"/>
              </a:rPr>
              <a:t> </a:t>
            </a:r>
            <a:r>
              <a:rPr sz="2200" spc="90" dirty="0">
                <a:latin typeface="Times New Roman"/>
                <a:cs typeface="Times New Roman"/>
              </a:rPr>
              <a:t>D</a:t>
            </a:r>
            <a:r>
              <a:rPr sz="1875" spc="22" baseline="-24444" dirty="0">
                <a:latin typeface="Times New Roman"/>
                <a:cs typeface="Times New Roman"/>
              </a:rPr>
              <a:t>0</a:t>
            </a:r>
            <a:endParaRPr sz="1875" baseline="-24444">
              <a:latin typeface="Times New Roman"/>
              <a:cs typeface="Times New Roman"/>
            </a:endParaRPr>
          </a:p>
          <a:p>
            <a:pPr marL="50800">
              <a:spcBef>
                <a:spcPts val="730"/>
              </a:spcBef>
              <a:tabLst>
                <a:tab pos="857885" algn="l"/>
              </a:tabLst>
            </a:pPr>
            <a:r>
              <a:rPr sz="3300" spc="-179" baseline="-13888" dirty="0">
                <a:latin typeface="Symbol"/>
                <a:cs typeface="Symbol"/>
              </a:rPr>
              <a:t></a:t>
            </a:r>
            <a:r>
              <a:rPr sz="2200" spc="-120" dirty="0">
                <a:latin typeface="Times New Roman"/>
                <a:cs typeface="Times New Roman"/>
              </a:rPr>
              <a:t>1	</a:t>
            </a:r>
            <a:r>
              <a:rPr sz="2200" dirty="0">
                <a:latin typeface="Times New Roman"/>
                <a:cs typeface="Times New Roman"/>
              </a:rPr>
              <a:t>otherwise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089691" y="5049362"/>
            <a:ext cx="1608455" cy="7486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4750" spc="-1045" dirty="0">
                <a:latin typeface="Symbol"/>
                <a:cs typeface="Symbol"/>
              </a:rPr>
              <a:t></a:t>
            </a:r>
            <a:r>
              <a:rPr sz="3400" spc="-320" dirty="0">
                <a:latin typeface="Symbol"/>
                <a:cs typeface="Symbol"/>
              </a:rPr>
              <a:t></a:t>
            </a:r>
            <a:r>
              <a:rPr sz="2600" spc="-5" dirty="0">
                <a:latin typeface="Times New Roman"/>
                <a:cs typeface="Times New Roman"/>
              </a:rPr>
              <a:t>u</a:t>
            </a:r>
            <a:r>
              <a:rPr sz="2600" spc="-35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Symbol"/>
                <a:cs typeface="Symbol"/>
              </a:rPr>
              <a:t></a:t>
            </a:r>
            <a:r>
              <a:rPr sz="2600" spc="-120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M</a:t>
            </a:r>
            <a:r>
              <a:rPr sz="2600" spc="-150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/</a:t>
            </a:r>
            <a:r>
              <a:rPr sz="2600" spc="-160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2</a:t>
            </a:r>
            <a:r>
              <a:rPr sz="2600" spc="-155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Symbol"/>
                <a:cs typeface="Symbol"/>
              </a:rPr>
              <a:t></a:t>
            </a:r>
            <a:endParaRPr sz="2600">
              <a:latin typeface="Symbol"/>
              <a:cs typeface="Symbo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786670" y="5222241"/>
            <a:ext cx="312420" cy="24493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1500" spc="75" dirty="0">
                <a:latin typeface="Times New Roman"/>
                <a:cs typeface="Times New Roman"/>
              </a:rPr>
              <a:t>1</a:t>
            </a:r>
            <a:r>
              <a:rPr sz="1500" dirty="0">
                <a:latin typeface="Times New Roman"/>
                <a:cs typeface="Times New Roman"/>
              </a:rPr>
              <a:t>/</a:t>
            </a:r>
            <a:r>
              <a:rPr sz="1500" spc="-125" dirty="0">
                <a:latin typeface="Times New Roman"/>
                <a:cs typeface="Times New Roman"/>
              </a:rPr>
              <a:t> </a:t>
            </a:r>
            <a:r>
              <a:rPr sz="1500" spc="5" dirty="0">
                <a:latin typeface="Times New Roman"/>
                <a:cs typeface="Times New Roman"/>
              </a:rPr>
              <a:t>2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591593" y="5288527"/>
            <a:ext cx="121920" cy="24493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1500" spc="5" dirty="0">
                <a:latin typeface="Times New Roman"/>
                <a:cs typeface="Times New Roman"/>
              </a:rPr>
              <a:t>2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343939" y="5542268"/>
            <a:ext cx="121920" cy="24493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1500" spc="5" dirty="0">
                <a:latin typeface="Times New Roman"/>
                <a:cs typeface="Times New Roman"/>
              </a:rPr>
              <a:t>0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180616" y="5288527"/>
            <a:ext cx="121920" cy="24493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1500" spc="5" dirty="0">
                <a:latin typeface="Times New Roman"/>
                <a:cs typeface="Times New Roman"/>
              </a:rPr>
              <a:t>2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932963" y="5542268"/>
            <a:ext cx="121920" cy="24493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1500" spc="5" dirty="0">
                <a:latin typeface="Times New Roman"/>
                <a:cs typeface="Times New Roman"/>
              </a:rPr>
              <a:t>0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733830" y="5049362"/>
            <a:ext cx="2120900" cy="7486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  <a:tabLst>
                <a:tab pos="1768475" algn="l"/>
              </a:tabLst>
            </a:pPr>
            <a:r>
              <a:rPr sz="2600" spc="-5" dirty="0">
                <a:latin typeface="Times New Roman"/>
                <a:cs typeface="Times New Roman"/>
              </a:rPr>
              <a:t>v</a:t>
            </a:r>
            <a:r>
              <a:rPr sz="2600" spc="-114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Symbol"/>
                <a:cs typeface="Symbol"/>
              </a:rPr>
              <a:t></a:t>
            </a:r>
            <a:r>
              <a:rPr sz="2600" spc="-30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N</a:t>
            </a:r>
            <a:r>
              <a:rPr sz="2600" spc="-170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/</a:t>
            </a:r>
            <a:r>
              <a:rPr sz="2600" spc="-160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2</a:t>
            </a:r>
            <a:r>
              <a:rPr sz="2600" spc="-150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Symbol"/>
                <a:cs typeface="Symbol"/>
              </a:rPr>
              <a:t></a:t>
            </a:r>
            <a:r>
              <a:rPr sz="2600" spc="-80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v	</a:t>
            </a:r>
            <a:r>
              <a:rPr sz="3400" spc="-275" dirty="0">
                <a:latin typeface="Symbol"/>
                <a:cs typeface="Symbol"/>
              </a:rPr>
              <a:t></a:t>
            </a:r>
            <a:r>
              <a:rPr sz="3400" spc="130" dirty="0">
                <a:latin typeface="Times New Roman"/>
                <a:cs typeface="Times New Roman"/>
              </a:rPr>
              <a:t> </a:t>
            </a:r>
            <a:r>
              <a:rPr sz="4750" spc="-1160" dirty="0">
                <a:latin typeface="Symbol"/>
                <a:cs typeface="Symbol"/>
              </a:rPr>
              <a:t></a:t>
            </a:r>
            <a:endParaRPr sz="4750">
              <a:latin typeface="Symbol"/>
              <a:cs typeface="Symbo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740180" y="5217382"/>
            <a:ext cx="1019175" cy="5473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spcBef>
                <a:spcPts val="120"/>
              </a:spcBef>
              <a:tabLst>
                <a:tab pos="351155" algn="l"/>
                <a:tab pos="650240" algn="l"/>
              </a:tabLst>
            </a:pPr>
            <a:r>
              <a:rPr sz="2600" spc="-5" dirty="0">
                <a:latin typeface="Times New Roman"/>
                <a:cs typeface="Times New Roman"/>
              </a:rPr>
              <a:t>u	</a:t>
            </a:r>
            <a:r>
              <a:rPr sz="3400" spc="-275" dirty="0">
                <a:latin typeface="Symbol"/>
                <a:cs typeface="Symbol"/>
              </a:rPr>
              <a:t></a:t>
            </a:r>
            <a:r>
              <a:rPr sz="3400" spc="-275" dirty="0">
                <a:latin typeface="Times New Roman"/>
                <a:cs typeface="Times New Roman"/>
              </a:rPr>
              <a:t>	</a:t>
            </a:r>
            <a:r>
              <a:rPr sz="2600" spc="-5" dirty="0">
                <a:latin typeface="Symbol"/>
                <a:cs typeface="Symbol"/>
              </a:rPr>
              <a:t></a:t>
            </a:r>
            <a:r>
              <a:rPr sz="2600" spc="-135" dirty="0">
                <a:latin typeface="Times New Roman"/>
                <a:cs typeface="Times New Roman"/>
              </a:rPr>
              <a:t> </a:t>
            </a:r>
            <a:r>
              <a:rPr sz="3400" spc="-275" dirty="0">
                <a:latin typeface="Symbol"/>
                <a:cs typeface="Symbol"/>
              </a:rPr>
              <a:t></a:t>
            </a:r>
            <a:endParaRPr sz="3400">
              <a:latin typeface="Symbol"/>
              <a:cs typeface="Symbo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918493" y="5542268"/>
            <a:ext cx="121920" cy="24493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1500" spc="5" dirty="0">
                <a:latin typeface="Times New Roman"/>
                <a:cs typeface="Times New Roman"/>
              </a:rPr>
              <a:t>1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681486" y="5322318"/>
            <a:ext cx="1358265" cy="4216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2600" spc="-5" dirty="0">
                <a:latin typeface="Times New Roman"/>
                <a:cs typeface="Times New Roman"/>
              </a:rPr>
              <a:t>D</a:t>
            </a:r>
            <a:r>
              <a:rPr sz="2600" spc="295" dirty="0">
                <a:latin typeface="Times New Roman"/>
                <a:cs typeface="Times New Roman"/>
              </a:rPr>
              <a:t> </a:t>
            </a:r>
            <a:r>
              <a:rPr sz="2600" spc="70" dirty="0">
                <a:latin typeface="Times New Roman"/>
                <a:cs typeface="Times New Roman"/>
              </a:rPr>
              <a:t>(</a:t>
            </a:r>
            <a:r>
              <a:rPr sz="2600" spc="85" dirty="0">
                <a:latin typeface="Times New Roman"/>
                <a:cs typeface="Times New Roman"/>
              </a:rPr>
              <a:t>u</a:t>
            </a:r>
            <a:r>
              <a:rPr sz="2600" spc="-5" dirty="0">
                <a:latin typeface="Times New Roman"/>
                <a:cs typeface="Times New Roman"/>
              </a:rPr>
              <a:t>,</a:t>
            </a:r>
            <a:r>
              <a:rPr sz="2600" spc="-250" dirty="0">
                <a:latin typeface="Times New Roman"/>
                <a:cs typeface="Times New Roman"/>
              </a:rPr>
              <a:t> </a:t>
            </a:r>
            <a:r>
              <a:rPr sz="2600" spc="45" dirty="0">
                <a:latin typeface="Times New Roman"/>
                <a:cs typeface="Times New Roman"/>
              </a:rPr>
              <a:t>v</a:t>
            </a:r>
            <a:r>
              <a:rPr sz="2600" spc="-5" dirty="0">
                <a:latin typeface="Times New Roman"/>
                <a:cs typeface="Times New Roman"/>
              </a:rPr>
              <a:t>) </a:t>
            </a:r>
            <a:r>
              <a:rPr sz="2600" spc="-5" dirty="0">
                <a:latin typeface="Symbol"/>
                <a:cs typeface="Symbol"/>
              </a:rPr>
              <a:t></a:t>
            </a:r>
            <a:endParaRPr sz="2600">
              <a:latin typeface="Symbol"/>
              <a:cs typeface="Symbo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9661692" y="6231753"/>
            <a:ext cx="300355" cy="23532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1450" spc="65" dirty="0">
                <a:latin typeface="Times New Roman"/>
                <a:cs typeface="Times New Roman"/>
              </a:rPr>
              <a:t>1</a:t>
            </a:r>
            <a:r>
              <a:rPr sz="1450" spc="-5" dirty="0">
                <a:latin typeface="Times New Roman"/>
                <a:cs typeface="Times New Roman"/>
              </a:rPr>
              <a:t>/</a:t>
            </a:r>
            <a:r>
              <a:rPr sz="1450" spc="-125" dirty="0">
                <a:latin typeface="Times New Roman"/>
                <a:cs typeface="Times New Roman"/>
              </a:rPr>
              <a:t> </a:t>
            </a:r>
            <a:r>
              <a:rPr sz="1450" spc="-5" dirty="0">
                <a:latin typeface="Times New Roman"/>
                <a:cs typeface="Times New Roman"/>
              </a:rPr>
              <a:t>2</a:t>
            </a:r>
            <a:endParaRPr sz="145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9474237" y="6294992"/>
            <a:ext cx="117475" cy="23532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1450" spc="-5" dirty="0">
                <a:latin typeface="Times New Roman"/>
                <a:cs typeface="Times New Roman"/>
              </a:rPr>
              <a:t>2</a:t>
            </a:r>
            <a:endParaRPr sz="145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9236501" y="6538077"/>
            <a:ext cx="117475" cy="23532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1450" spc="-5" dirty="0">
                <a:latin typeface="Times New Roman"/>
                <a:cs typeface="Times New Roman"/>
              </a:rPr>
              <a:t>0</a:t>
            </a:r>
            <a:endParaRPr sz="1450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156249" y="6294992"/>
            <a:ext cx="117475" cy="23532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1450" spc="-5" dirty="0">
                <a:latin typeface="Times New Roman"/>
                <a:cs typeface="Times New Roman"/>
              </a:rPr>
              <a:t>2</a:t>
            </a:r>
            <a:endParaRPr sz="1450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918513" y="6538077"/>
            <a:ext cx="117475" cy="23532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1450" spc="-5" dirty="0">
                <a:latin typeface="Times New Roman"/>
                <a:cs typeface="Times New Roman"/>
              </a:rPr>
              <a:t>0</a:t>
            </a:r>
            <a:endParaRPr sz="1450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732601" y="6064194"/>
            <a:ext cx="2995295" cy="7200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  <a:tabLst>
                <a:tab pos="338455" algn="l"/>
                <a:tab pos="625475" algn="l"/>
                <a:tab pos="2657475" algn="l"/>
              </a:tabLst>
            </a:pPr>
            <a:r>
              <a:rPr sz="2450" spc="15" dirty="0">
                <a:latin typeface="Times New Roman"/>
                <a:cs typeface="Times New Roman"/>
              </a:rPr>
              <a:t>u	</a:t>
            </a:r>
            <a:r>
              <a:rPr sz="3250" spc="-260" dirty="0">
                <a:latin typeface="Symbol"/>
                <a:cs typeface="Symbol"/>
              </a:rPr>
              <a:t></a:t>
            </a:r>
            <a:r>
              <a:rPr sz="3250" spc="-260" dirty="0">
                <a:latin typeface="Times New Roman"/>
                <a:cs typeface="Times New Roman"/>
              </a:rPr>
              <a:t>	</a:t>
            </a:r>
            <a:r>
              <a:rPr sz="2450" spc="15" dirty="0">
                <a:latin typeface="Symbol"/>
                <a:cs typeface="Symbol"/>
              </a:rPr>
              <a:t></a:t>
            </a:r>
            <a:r>
              <a:rPr sz="2450" spc="-105" dirty="0">
                <a:latin typeface="Times New Roman"/>
                <a:cs typeface="Times New Roman"/>
              </a:rPr>
              <a:t> </a:t>
            </a:r>
            <a:r>
              <a:rPr sz="3250" spc="-125" dirty="0">
                <a:latin typeface="Symbol"/>
                <a:cs typeface="Symbol"/>
              </a:rPr>
              <a:t></a:t>
            </a:r>
            <a:r>
              <a:rPr sz="2450" spc="-125" dirty="0">
                <a:latin typeface="Times New Roman"/>
                <a:cs typeface="Times New Roman"/>
              </a:rPr>
              <a:t>v</a:t>
            </a:r>
            <a:r>
              <a:rPr sz="2450" spc="-95" dirty="0">
                <a:latin typeface="Times New Roman"/>
                <a:cs typeface="Times New Roman"/>
              </a:rPr>
              <a:t> </a:t>
            </a:r>
            <a:r>
              <a:rPr sz="2450" spc="15" dirty="0">
                <a:latin typeface="Symbol"/>
                <a:cs typeface="Symbol"/>
              </a:rPr>
              <a:t></a:t>
            </a:r>
            <a:r>
              <a:rPr sz="2450" spc="-20" dirty="0">
                <a:latin typeface="Times New Roman"/>
                <a:cs typeface="Times New Roman"/>
              </a:rPr>
              <a:t> </a:t>
            </a:r>
            <a:r>
              <a:rPr sz="2450" spc="20" dirty="0">
                <a:latin typeface="Times New Roman"/>
                <a:cs typeface="Times New Roman"/>
              </a:rPr>
              <a:t>N</a:t>
            </a:r>
            <a:r>
              <a:rPr sz="2450" spc="-140" dirty="0">
                <a:latin typeface="Times New Roman"/>
                <a:cs typeface="Times New Roman"/>
              </a:rPr>
              <a:t> </a:t>
            </a:r>
            <a:r>
              <a:rPr sz="2450" spc="5" dirty="0">
                <a:latin typeface="Times New Roman"/>
                <a:cs typeface="Times New Roman"/>
              </a:rPr>
              <a:t>/</a:t>
            </a:r>
            <a:r>
              <a:rPr sz="2450" spc="-140" dirty="0">
                <a:latin typeface="Times New Roman"/>
                <a:cs typeface="Times New Roman"/>
              </a:rPr>
              <a:t> </a:t>
            </a:r>
            <a:r>
              <a:rPr sz="2450" spc="15" dirty="0">
                <a:latin typeface="Times New Roman"/>
                <a:cs typeface="Times New Roman"/>
              </a:rPr>
              <a:t>2</a:t>
            </a:r>
            <a:r>
              <a:rPr sz="2450" spc="-135" dirty="0">
                <a:latin typeface="Times New Roman"/>
                <a:cs typeface="Times New Roman"/>
              </a:rPr>
              <a:t> </a:t>
            </a:r>
            <a:r>
              <a:rPr sz="2450" spc="15" dirty="0">
                <a:latin typeface="Symbol"/>
                <a:cs typeface="Symbol"/>
              </a:rPr>
              <a:t></a:t>
            </a:r>
            <a:r>
              <a:rPr sz="2450" spc="-15" dirty="0">
                <a:latin typeface="Times New Roman"/>
                <a:cs typeface="Times New Roman"/>
              </a:rPr>
              <a:t> </a:t>
            </a:r>
            <a:r>
              <a:rPr sz="2450" spc="15" dirty="0">
                <a:latin typeface="Times New Roman"/>
                <a:cs typeface="Times New Roman"/>
              </a:rPr>
              <a:t>v	</a:t>
            </a:r>
            <a:r>
              <a:rPr sz="3250" spc="-260" dirty="0">
                <a:latin typeface="Symbol"/>
                <a:cs typeface="Symbol"/>
              </a:rPr>
              <a:t></a:t>
            </a:r>
            <a:r>
              <a:rPr sz="3250" spc="125" dirty="0">
                <a:latin typeface="Times New Roman"/>
                <a:cs typeface="Times New Roman"/>
              </a:rPr>
              <a:t> </a:t>
            </a:r>
            <a:r>
              <a:rPr sz="4550" spc="-1115" dirty="0">
                <a:latin typeface="Symbol"/>
                <a:cs typeface="Symbol"/>
              </a:rPr>
              <a:t></a:t>
            </a:r>
            <a:endParaRPr sz="4550">
              <a:latin typeface="Symbol"/>
              <a:cs typeface="Symbo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006146" y="6538077"/>
            <a:ext cx="117475" cy="23532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1450" spc="-5" dirty="0">
                <a:latin typeface="Times New Roman"/>
                <a:cs typeface="Times New Roman"/>
              </a:rPr>
              <a:t>2</a:t>
            </a:r>
            <a:endParaRPr sz="1450">
              <a:latin typeface="Times New Roman"/>
              <a:cs typeface="Times New Roman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308410" y="6327556"/>
            <a:ext cx="1379220" cy="4038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spcBef>
                <a:spcPts val="130"/>
              </a:spcBef>
            </a:pPr>
            <a:r>
              <a:rPr sz="2450" spc="15" dirty="0">
                <a:latin typeface="Times New Roman"/>
                <a:cs typeface="Times New Roman"/>
              </a:rPr>
              <a:t>u</a:t>
            </a:r>
            <a:r>
              <a:rPr sz="2450" spc="-20" dirty="0">
                <a:latin typeface="Times New Roman"/>
                <a:cs typeface="Times New Roman"/>
              </a:rPr>
              <a:t> </a:t>
            </a:r>
            <a:r>
              <a:rPr sz="2450" spc="15" dirty="0">
                <a:latin typeface="Symbol"/>
                <a:cs typeface="Symbol"/>
              </a:rPr>
              <a:t></a:t>
            </a:r>
            <a:r>
              <a:rPr sz="2450" spc="-95" dirty="0">
                <a:latin typeface="Times New Roman"/>
                <a:cs typeface="Times New Roman"/>
              </a:rPr>
              <a:t> </a:t>
            </a:r>
            <a:r>
              <a:rPr sz="2450" spc="25" dirty="0">
                <a:latin typeface="Times New Roman"/>
                <a:cs typeface="Times New Roman"/>
              </a:rPr>
              <a:t>M</a:t>
            </a:r>
            <a:r>
              <a:rPr sz="2450" spc="-130" dirty="0">
                <a:latin typeface="Times New Roman"/>
                <a:cs typeface="Times New Roman"/>
              </a:rPr>
              <a:t> </a:t>
            </a:r>
            <a:r>
              <a:rPr sz="2450" spc="5" dirty="0">
                <a:latin typeface="Times New Roman"/>
                <a:cs typeface="Times New Roman"/>
              </a:rPr>
              <a:t>/</a:t>
            </a:r>
            <a:r>
              <a:rPr sz="2450" spc="-140" dirty="0">
                <a:latin typeface="Times New Roman"/>
                <a:cs typeface="Times New Roman"/>
              </a:rPr>
              <a:t> </a:t>
            </a:r>
            <a:r>
              <a:rPr sz="2450" spc="15" dirty="0">
                <a:latin typeface="Times New Roman"/>
                <a:cs typeface="Times New Roman"/>
              </a:rPr>
              <a:t>2</a:t>
            </a:r>
            <a:r>
              <a:rPr sz="2450" spc="-135" dirty="0">
                <a:latin typeface="Times New Roman"/>
                <a:cs typeface="Times New Roman"/>
              </a:rPr>
              <a:t> </a:t>
            </a:r>
            <a:r>
              <a:rPr sz="2450" spc="15" dirty="0">
                <a:latin typeface="Symbol"/>
                <a:cs typeface="Symbol"/>
              </a:rPr>
              <a:t></a:t>
            </a:r>
            <a:endParaRPr sz="2450">
              <a:latin typeface="Symbol"/>
              <a:cs typeface="Symbo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3757003" y="6064194"/>
            <a:ext cx="1581785" cy="7200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  <a:tabLst>
                <a:tab pos="391795" algn="l"/>
              </a:tabLst>
            </a:pPr>
            <a:r>
              <a:rPr sz="2450" spc="20" dirty="0">
                <a:latin typeface="Times New Roman"/>
                <a:cs typeface="Times New Roman"/>
              </a:rPr>
              <a:t>D	</a:t>
            </a:r>
            <a:r>
              <a:rPr sz="2450" spc="85" dirty="0">
                <a:latin typeface="Times New Roman"/>
                <a:cs typeface="Times New Roman"/>
              </a:rPr>
              <a:t>(</a:t>
            </a:r>
            <a:r>
              <a:rPr sz="2450" spc="105" dirty="0">
                <a:latin typeface="Times New Roman"/>
                <a:cs typeface="Times New Roman"/>
              </a:rPr>
              <a:t>u</a:t>
            </a:r>
            <a:r>
              <a:rPr sz="2450" spc="5" dirty="0">
                <a:latin typeface="Times New Roman"/>
                <a:cs typeface="Times New Roman"/>
              </a:rPr>
              <a:t>,</a:t>
            </a:r>
            <a:r>
              <a:rPr sz="2450" spc="-235" dirty="0">
                <a:latin typeface="Times New Roman"/>
                <a:cs typeface="Times New Roman"/>
              </a:rPr>
              <a:t> </a:t>
            </a:r>
            <a:r>
              <a:rPr sz="2450" spc="60" dirty="0">
                <a:latin typeface="Times New Roman"/>
                <a:cs typeface="Times New Roman"/>
              </a:rPr>
              <a:t>v</a:t>
            </a:r>
            <a:r>
              <a:rPr sz="2450" spc="10" dirty="0">
                <a:latin typeface="Times New Roman"/>
                <a:cs typeface="Times New Roman"/>
              </a:rPr>
              <a:t>)</a:t>
            </a:r>
            <a:r>
              <a:rPr sz="2450" spc="15" dirty="0">
                <a:latin typeface="Times New Roman"/>
                <a:cs typeface="Times New Roman"/>
              </a:rPr>
              <a:t> </a:t>
            </a:r>
            <a:r>
              <a:rPr sz="2450" spc="15" dirty="0">
                <a:latin typeface="Symbol"/>
                <a:cs typeface="Symbol"/>
              </a:rPr>
              <a:t></a:t>
            </a:r>
            <a:r>
              <a:rPr sz="2450" spc="-40" dirty="0">
                <a:latin typeface="Times New Roman"/>
                <a:cs typeface="Times New Roman"/>
              </a:rPr>
              <a:t> </a:t>
            </a:r>
            <a:r>
              <a:rPr sz="4550" spc="-1005" dirty="0">
                <a:latin typeface="Symbol"/>
                <a:cs typeface="Symbol"/>
              </a:rPr>
              <a:t></a:t>
            </a:r>
            <a:r>
              <a:rPr sz="3250" spc="-260" dirty="0">
                <a:latin typeface="Symbol"/>
                <a:cs typeface="Symbol"/>
              </a:rPr>
              <a:t></a:t>
            </a:r>
            <a:endParaRPr sz="3250">
              <a:latin typeface="Symbol"/>
              <a:cs typeface="Symbol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2CA249FA-C00E-DAAB-BE2E-9AA9CB62233C}"/>
              </a:ext>
            </a:extLst>
          </p:cNvPr>
          <p:cNvSpPr txBox="1"/>
          <p:nvPr/>
        </p:nvSpPr>
        <p:spPr>
          <a:xfrm>
            <a:off x="248257" y="428625"/>
            <a:ext cx="12722411" cy="5066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55600" indent="-342900">
              <a:lnSpc>
                <a:spcPts val="2870"/>
              </a:lnSpc>
              <a:buClr>
                <a:srgbClr val="330065"/>
              </a:buClr>
              <a:buSzPct val="70833"/>
              <a:buFont typeface="Wingdings"/>
              <a:buChar char=""/>
              <a:tabLst>
                <a:tab pos="354965" algn="l"/>
                <a:tab pos="355600" algn="l"/>
              </a:tabLst>
            </a:pPr>
            <a:r>
              <a:rPr lang="en-GB" sz="4000" spc="-5" dirty="0">
                <a:solidFill>
                  <a:srgbClr val="FF0000"/>
                </a:solidFill>
              </a:rPr>
              <a:t>Periodic</a:t>
            </a:r>
            <a:r>
              <a:rPr lang="en-GB" sz="4000" spc="20" dirty="0">
                <a:solidFill>
                  <a:srgbClr val="FF0000"/>
                </a:solidFill>
              </a:rPr>
              <a:t> </a:t>
            </a:r>
            <a:r>
              <a:rPr lang="en-GB" sz="4000" spc="-5" dirty="0">
                <a:solidFill>
                  <a:srgbClr val="FF0000"/>
                </a:solidFill>
              </a:rPr>
              <a:t>Noise</a:t>
            </a:r>
            <a:r>
              <a:rPr lang="en-GB" sz="4000" spc="20" dirty="0">
                <a:solidFill>
                  <a:srgbClr val="FF0000"/>
                </a:solidFill>
              </a:rPr>
              <a:t> </a:t>
            </a:r>
            <a:r>
              <a:rPr lang="en-GB" sz="4000" spc="-5" dirty="0">
                <a:solidFill>
                  <a:srgbClr val="FF0000"/>
                </a:solidFill>
              </a:rPr>
              <a:t>Reduction</a:t>
            </a:r>
            <a:r>
              <a:rPr lang="en-GB" sz="4000" spc="20" dirty="0">
                <a:solidFill>
                  <a:srgbClr val="FF0000"/>
                </a:solidFill>
              </a:rPr>
              <a:t> </a:t>
            </a:r>
            <a:r>
              <a:rPr lang="en-GB" sz="4000" spc="-5" dirty="0">
                <a:solidFill>
                  <a:srgbClr val="FF0000"/>
                </a:solidFill>
              </a:rPr>
              <a:t>by</a:t>
            </a:r>
            <a:r>
              <a:rPr lang="en-GB" sz="4000" spc="20" dirty="0">
                <a:solidFill>
                  <a:srgbClr val="FF0000"/>
                </a:solidFill>
              </a:rPr>
              <a:t> </a:t>
            </a:r>
            <a:r>
              <a:rPr lang="en-GB" sz="4000" spc="-5" dirty="0">
                <a:solidFill>
                  <a:srgbClr val="FF0000"/>
                </a:solidFill>
              </a:rPr>
              <a:t>Frequency</a:t>
            </a:r>
            <a:r>
              <a:rPr lang="en-GB" sz="4000" spc="20" dirty="0">
                <a:solidFill>
                  <a:srgbClr val="FF0000"/>
                </a:solidFill>
              </a:rPr>
              <a:t> </a:t>
            </a:r>
            <a:r>
              <a:rPr lang="en-GB" sz="4000" spc="-5" dirty="0">
                <a:solidFill>
                  <a:srgbClr val="FF0000"/>
                </a:solidFill>
              </a:rPr>
              <a:t>Domain</a:t>
            </a:r>
            <a:r>
              <a:rPr lang="en-GB" sz="4000" spc="20" dirty="0">
                <a:solidFill>
                  <a:srgbClr val="FF0000"/>
                </a:solidFill>
              </a:rPr>
              <a:t> </a:t>
            </a:r>
            <a:r>
              <a:rPr lang="en-GB" sz="4000" spc="-5" dirty="0">
                <a:solidFill>
                  <a:srgbClr val="FF0000"/>
                </a:solidFill>
              </a:rPr>
              <a:t>Filtering</a:t>
            </a:r>
          </a:p>
        </p:txBody>
      </p:sp>
      <p:sp>
        <p:nvSpPr>
          <p:cNvPr id="28" name="Slide Number Placeholder 2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pPr/>
              <a:t>52</a:t>
            </a:fld>
            <a:endParaRPr lang="en-IN"/>
          </a:p>
        </p:txBody>
      </p:sp>
      <p:sp>
        <p:nvSpPr>
          <p:cNvPr id="29" name="TextBox 28"/>
          <p:cNvSpPr txBox="1"/>
          <p:nvPr/>
        </p:nvSpPr>
        <p:spPr>
          <a:xfrm>
            <a:off x="1935923" y="1281095"/>
            <a:ext cx="53311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 dirty="0" smtClean="0"/>
              <a:t>Notch reject Filter:- Ideal filter</a:t>
            </a:r>
            <a:endParaRPr lang="en-US" sz="3200" b="1" dirty="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687104" y="2090420"/>
            <a:ext cx="769239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marR="5080" indent="-342900">
              <a:spcBef>
                <a:spcPts val="100"/>
              </a:spcBef>
              <a:buClr>
                <a:srgbClr val="330065"/>
              </a:buClr>
              <a:buSzPct val="70000"/>
              <a:buFont typeface="Wingdings"/>
              <a:buChar char=""/>
              <a:tabLst>
                <a:tab pos="354965" algn="l"/>
                <a:tab pos="355600" algn="l"/>
              </a:tabLst>
            </a:pPr>
            <a:r>
              <a:rPr sz="3000" spc="-5" dirty="0">
                <a:latin typeface="Arial MT"/>
                <a:cs typeface="Arial MT"/>
              </a:rPr>
              <a:t>The transfer function of a Butterworth </a:t>
            </a:r>
            <a:r>
              <a:rPr sz="3000" spc="-10" dirty="0">
                <a:latin typeface="Arial MT"/>
                <a:cs typeface="Arial MT"/>
              </a:rPr>
              <a:t>notch </a:t>
            </a:r>
            <a:r>
              <a:rPr sz="3000" spc="-819" dirty="0">
                <a:latin typeface="Arial MT"/>
                <a:cs typeface="Arial MT"/>
              </a:rPr>
              <a:t> </a:t>
            </a:r>
            <a:r>
              <a:rPr sz="3000" spc="-5" dirty="0">
                <a:latin typeface="Arial MT"/>
                <a:cs typeface="Arial MT"/>
              </a:rPr>
              <a:t>reject filter</a:t>
            </a:r>
            <a:r>
              <a:rPr sz="3000" dirty="0">
                <a:latin typeface="Arial MT"/>
                <a:cs typeface="Arial MT"/>
              </a:rPr>
              <a:t> </a:t>
            </a:r>
            <a:r>
              <a:rPr sz="3000" spc="-5" dirty="0">
                <a:latin typeface="Arial MT"/>
                <a:cs typeface="Arial MT"/>
              </a:rPr>
              <a:t>of order</a:t>
            </a:r>
            <a:r>
              <a:rPr sz="3000" dirty="0">
                <a:latin typeface="Arial MT"/>
                <a:cs typeface="Arial MT"/>
              </a:rPr>
              <a:t> </a:t>
            </a:r>
            <a:r>
              <a:rPr sz="3000" spc="-5" dirty="0">
                <a:latin typeface="Arial MT"/>
                <a:cs typeface="Arial MT"/>
              </a:rPr>
              <a:t>n is</a:t>
            </a:r>
            <a:r>
              <a:rPr sz="3000" dirty="0">
                <a:latin typeface="Arial MT"/>
                <a:cs typeface="Arial MT"/>
              </a:rPr>
              <a:t> </a:t>
            </a:r>
            <a:r>
              <a:rPr sz="3000" spc="-5" dirty="0">
                <a:latin typeface="Arial MT"/>
                <a:cs typeface="Arial MT"/>
              </a:rPr>
              <a:t>given </a:t>
            </a:r>
            <a:r>
              <a:rPr sz="3000" spc="-10" dirty="0">
                <a:latin typeface="Arial MT"/>
                <a:cs typeface="Arial MT"/>
              </a:rPr>
              <a:t>by</a:t>
            </a:r>
            <a:endParaRPr sz="3000">
              <a:latin typeface="Arial MT"/>
              <a:cs typeface="Arial MT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549690" y="3548634"/>
            <a:ext cx="2941320" cy="0"/>
          </a:xfrm>
          <a:custGeom>
            <a:avLst/>
            <a:gdLst/>
            <a:ahLst/>
            <a:cxnLst/>
            <a:rect l="l" t="t" r="r" b="b"/>
            <a:pathLst>
              <a:path w="2941320">
                <a:moveTo>
                  <a:pt x="0" y="0"/>
                </a:moveTo>
                <a:lnTo>
                  <a:pt x="2941319" y="0"/>
                </a:lnTo>
              </a:path>
            </a:pathLst>
          </a:custGeom>
          <a:ln w="12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6920473" y="3491046"/>
            <a:ext cx="410209" cy="3975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spcBef>
                <a:spcPts val="90"/>
              </a:spcBef>
            </a:pPr>
            <a:r>
              <a:rPr sz="3675" spc="112" baseline="-24943" dirty="0">
                <a:latin typeface="Times New Roman"/>
                <a:cs typeface="Times New Roman"/>
              </a:rPr>
              <a:t>D</a:t>
            </a:r>
            <a:r>
              <a:rPr sz="1400" spc="75" dirty="0">
                <a:latin typeface="Times New Roman"/>
                <a:cs typeface="Times New Roman"/>
              </a:rPr>
              <a:t>2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929130" y="3110030"/>
            <a:ext cx="180975" cy="3975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spcBef>
                <a:spcPts val="90"/>
              </a:spcBef>
            </a:pPr>
            <a:r>
              <a:rPr sz="2450" spc="-5" dirty="0">
                <a:latin typeface="Times New Roman"/>
                <a:cs typeface="Times New Roman"/>
              </a:rPr>
              <a:t>1</a:t>
            </a:r>
            <a:endParaRPr sz="245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160229" y="3402655"/>
            <a:ext cx="311785" cy="3975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spcBef>
                <a:spcPts val="90"/>
              </a:spcBef>
            </a:pPr>
            <a:r>
              <a:rPr sz="3675" spc="150" baseline="-37414" dirty="0">
                <a:latin typeface="Symbol"/>
                <a:cs typeface="Symbol"/>
              </a:rPr>
              <a:t></a:t>
            </a:r>
            <a:r>
              <a:rPr sz="1400" spc="100" dirty="0">
                <a:latin typeface="Times New Roman"/>
                <a:cs typeface="Times New Roman"/>
              </a:rPr>
              <a:t>n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661704" y="4066357"/>
            <a:ext cx="7506334" cy="116078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305810">
              <a:spcBef>
                <a:spcPts val="90"/>
              </a:spcBef>
            </a:pPr>
            <a:r>
              <a:rPr sz="3675" spc="382" baseline="-13605" dirty="0">
                <a:latin typeface="Symbol"/>
                <a:cs typeface="Symbol"/>
              </a:rPr>
              <a:t></a:t>
            </a:r>
            <a:r>
              <a:rPr sz="2450" spc="-25" dirty="0">
                <a:latin typeface="Times New Roman"/>
                <a:cs typeface="Times New Roman"/>
              </a:rPr>
              <a:t>D</a:t>
            </a:r>
            <a:r>
              <a:rPr sz="2100" spc="15" baseline="-23809" dirty="0">
                <a:latin typeface="Times New Roman"/>
                <a:cs typeface="Times New Roman"/>
              </a:rPr>
              <a:t>1</a:t>
            </a:r>
            <a:r>
              <a:rPr sz="2100" spc="-254" baseline="-23809" dirty="0">
                <a:latin typeface="Times New Roman"/>
                <a:cs typeface="Times New Roman"/>
              </a:rPr>
              <a:t> </a:t>
            </a:r>
            <a:r>
              <a:rPr sz="2450" spc="60" dirty="0">
                <a:latin typeface="Times New Roman"/>
                <a:cs typeface="Times New Roman"/>
              </a:rPr>
              <a:t>(</a:t>
            </a:r>
            <a:r>
              <a:rPr sz="2450" spc="75" dirty="0">
                <a:latin typeface="Times New Roman"/>
                <a:cs typeface="Times New Roman"/>
              </a:rPr>
              <a:t>u</a:t>
            </a:r>
            <a:r>
              <a:rPr sz="2450" spc="-5" dirty="0">
                <a:latin typeface="Times New Roman"/>
                <a:cs typeface="Times New Roman"/>
              </a:rPr>
              <a:t>,</a:t>
            </a:r>
            <a:r>
              <a:rPr sz="2450" spc="-254" dirty="0">
                <a:latin typeface="Times New Roman"/>
                <a:cs typeface="Times New Roman"/>
              </a:rPr>
              <a:t> </a:t>
            </a:r>
            <a:r>
              <a:rPr sz="2450" spc="30" dirty="0">
                <a:latin typeface="Times New Roman"/>
                <a:cs typeface="Times New Roman"/>
              </a:rPr>
              <a:t>v</a:t>
            </a:r>
            <a:r>
              <a:rPr sz="2450" spc="60" dirty="0">
                <a:latin typeface="Times New Roman"/>
                <a:cs typeface="Times New Roman"/>
              </a:rPr>
              <a:t>)</a:t>
            </a:r>
            <a:r>
              <a:rPr sz="2450" spc="135" dirty="0">
                <a:latin typeface="Times New Roman"/>
                <a:cs typeface="Times New Roman"/>
              </a:rPr>
              <a:t>D</a:t>
            </a:r>
            <a:r>
              <a:rPr sz="2100" spc="15" baseline="-23809" dirty="0">
                <a:latin typeface="Times New Roman"/>
                <a:cs typeface="Times New Roman"/>
              </a:rPr>
              <a:t>2</a:t>
            </a:r>
            <a:r>
              <a:rPr sz="2100" spc="-97" baseline="-23809" dirty="0">
                <a:latin typeface="Times New Roman"/>
                <a:cs typeface="Times New Roman"/>
              </a:rPr>
              <a:t> </a:t>
            </a:r>
            <a:r>
              <a:rPr sz="2450" spc="60" dirty="0">
                <a:latin typeface="Times New Roman"/>
                <a:cs typeface="Times New Roman"/>
              </a:rPr>
              <a:t>(</a:t>
            </a:r>
            <a:r>
              <a:rPr sz="2450" spc="75" dirty="0">
                <a:latin typeface="Times New Roman"/>
                <a:cs typeface="Times New Roman"/>
              </a:rPr>
              <a:t>u</a:t>
            </a:r>
            <a:r>
              <a:rPr sz="2450" spc="-5" dirty="0">
                <a:latin typeface="Times New Roman"/>
                <a:cs typeface="Times New Roman"/>
              </a:rPr>
              <a:t>,</a:t>
            </a:r>
            <a:r>
              <a:rPr sz="2450" spc="-245" dirty="0">
                <a:latin typeface="Times New Roman"/>
                <a:cs typeface="Times New Roman"/>
              </a:rPr>
              <a:t> </a:t>
            </a:r>
            <a:r>
              <a:rPr sz="2450" spc="30" dirty="0">
                <a:latin typeface="Times New Roman"/>
                <a:cs typeface="Times New Roman"/>
              </a:rPr>
              <a:t>v</a:t>
            </a:r>
            <a:r>
              <a:rPr sz="2450" spc="-5" dirty="0">
                <a:latin typeface="Times New Roman"/>
                <a:cs typeface="Times New Roman"/>
              </a:rPr>
              <a:t>)</a:t>
            </a:r>
            <a:r>
              <a:rPr sz="2450" spc="-340" dirty="0">
                <a:latin typeface="Times New Roman"/>
                <a:cs typeface="Times New Roman"/>
              </a:rPr>
              <a:t> </a:t>
            </a:r>
            <a:r>
              <a:rPr sz="3675" spc="-7" baseline="-13605" dirty="0">
                <a:latin typeface="Symbol"/>
                <a:cs typeface="Symbol"/>
              </a:rPr>
              <a:t></a:t>
            </a:r>
            <a:endParaRPr sz="3675" baseline="-13605">
              <a:latin typeface="Symbol"/>
              <a:cs typeface="Symbol"/>
            </a:endParaRPr>
          </a:p>
          <a:p>
            <a:pPr marL="381000" indent="-342900">
              <a:spcBef>
                <a:spcPts val="2410"/>
              </a:spcBef>
              <a:buClr>
                <a:srgbClr val="330065"/>
              </a:buClr>
              <a:buSzPct val="70000"/>
              <a:buFont typeface="Wingdings"/>
              <a:buChar char=""/>
              <a:tabLst>
                <a:tab pos="380365" algn="l"/>
                <a:tab pos="381000" algn="l"/>
              </a:tabLst>
            </a:pPr>
            <a:r>
              <a:rPr sz="3000" dirty="0">
                <a:latin typeface="Arial MT"/>
                <a:cs typeface="Arial MT"/>
              </a:rPr>
              <a:t>A</a:t>
            </a:r>
            <a:r>
              <a:rPr sz="3000" spc="-15" dirty="0">
                <a:latin typeface="Arial MT"/>
                <a:cs typeface="Arial MT"/>
              </a:rPr>
              <a:t> </a:t>
            </a:r>
            <a:r>
              <a:rPr sz="3000" spc="-5" dirty="0">
                <a:latin typeface="Arial MT"/>
                <a:cs typeface="Arial MT"/>
              </a:rPr>
              <a:t>Gaussian</a:t>
            </a:r>
            <a:r>
              <a:rPr sz="3000" spc="-15" dirty="0">
                <a:latin typeface="Arial MT"/>
                <a:cs typeface="Arial MT"/>
              </a:rPr>
              <a:t> </a:t>
            </a:r>
            <a:r>
              <a:rPr sz="3000" spc="-5" dirty="0">
                <a:latin typeface="Arial MT"/>
                <a:cs typeface="Arial MT"/>
              </a:rPr>
              <a:t>notch</a:t>
            </a:r>
            <a:r>
              <a:rPr sz="3000" spc="-15" dirty="0">
                <a:latin typeface="Arial MT"/>
                <a:cs typeface="Arial MT"/>
              </a:rPr>
              <a:t> </a:t>
            </a:r>
            <a:r>
              <a:rPr sz="3000" spc="-5" dirty="0">
                <a:latin typeface="Arial MT"/>
                <a:cs typeface="Arial MT"/>
              </a:rPr>
              <a:t>reject</a:t>
            </a:r>
            <a:r>
              <a:rPr sz="3000" spc="-15" dirty="0">
                <a:latin typeface="Arial MT"/>
                <a:cs typeface="Arial MT"/>
              </a:rPr>
              <a:t> </a:t>
            </a:r>
            <a:r>
              <a:rPr sz="3000" spc="-5" dirty="0">
                <a:latin typeface="Arial MT"/>
                <a:cs typeface="Arial MT"/>
              </a:rPr>
              <a:t>filter</a:t>
            </a:r>
            <a:r>
              <a:rPr sz="3000" spc="-15" dirty="0">
                <a:latin typeface="Arial MT"/>
                <a:cs typeface="Arial MT"/>
              </a:rPr>
              <a:t> </a:t>
            </a:r>
            <a:r>
              <a:rPr sz="3000" spc="-5" dirty="0">
                <a:latin typeface="Arial MT"/>
                <a:cs typeface="Arial MT"/>
              </a:rPr>
              <a:t>has</a:t>
            </a:r>
            <a:r>
              <a:rPr sz="3000" spc="-15" dirty="0">
                <a:latin typeface="Arial MT"/>
                <a:cs typeface="Arial MT"/>
              </a:rPr>
              <a:t> </a:t>
            </a:r>
            <a:r>
              <a:rPr sz="3000" spc="-5" dirty="0">
                <a:latin typeface="Arial MT"/>
                <a:cs typeface="Arial MT"/>
              </a:rPr>
              <a:t>the</a:t>
            </a:r>
            <a:r>
              <a:rPr sz="3000" spc="-15" dirty="0">
                <a:latin typeface="Arial MT"/>
                <a:cs typeface="Arial MT"/>
              </a:rPr>
              <a:t> </a:t>
            </a:r>
            <a:r>
              <a:rPr sz="3000" spc="-5" dirty="0">
                <a:latin typeface="Arial MT"/>
                <a:cs typeface="Arial MT"/>
              </a:rPr>
              <a:t>form</a:t>
            </a:r>
            <a:endParaRPr sz="3000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310090" y="3302827"/>
            <a:ext cx="1169670" cy="3975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spcBef>
                <a:spcPts val="90"/>
              </a:spcBef>
            </a:pPr>
            <a:r>
              <a:rPr sz="2450" spc="55" dirty="0">
                <a:latin typeface="Times New Roman"/>
                <a:cs typeface="Times New Roman"/>
              </a:rPr>
              <a:t>H</a:t>
            </a:r>
            <a:r>
              <a:rPr sz="2450" spc="60" dirty="0">
                <a:latin typeface="Times New Roman"/>
                <a:cs typeface="Times New Roman"/>
              </a:rPr>
              <a:t>(</a:t>
            </a:r>
            <a:r>
              <a:rPr sz="2450" spc="75" dirty="0">
                <a:latin typeface="Times New Roman"/>
                <a:cs typeface="Times New Roman"/>
              </a:rPr>
              <a:t>u</a:t>
            </a:r>
            <a:r>
              <a:rPr sz="2450" spc="-5" dirty="0">
                <a:latin typeface="Times New Roman"/>
                <a:cs typeface="Times New Roman"/>
              </a:rPr>
              <a:t>,</a:t>
            </a:r>
            <a:r>
              <a:rPr sz="2450" spc="-245" dirty="0">
                <a:latin typeface="Times New Roman"/>
                <a:cs typeface="Times New Roman"/>
              </a:rPr>
              <a:t> </a:t>
            </a:r>
            <a:r>
              <a:rPr sz="2450" spc="30" dirty="0">
                <a:latin typeface="Times New Roman"/>
                <a:cs typeface="Times New Roman"/>
              </a:rPr>
              <a:t>v</a:t>
            </a:r>
            <a:r>
              <a:rPr sz="2450" spc="-5" dirty="0">
                <a:latin typeface="Times New Roman"/>
                <a:cs typeface="Times New Roman"/>
              </a:rPr>
              <a:t>)</a:t>
            </a:r>
            <a:r>
              <a:rPr sz="2450" spc="-10" dirty="0">
                <a:latin typeface="Times New Roman"/>
                <a:cs typeface="Times New Roman"/>
              </a:rPr>
              <a:t> </a:t>
            </a:r>
            <a:r>
              <a:rPr sz="2450" spc="-5" dirty="0">
                <a:latin typeface="Symbol"/>
                <a:cs typeface="Symbol"/>
              </a:rPr>
              <a:t></a:t>
            </a:r>
            <a:endParaRPr sz="2450">
              <a:latin typeface="Symbol"/>
              <a:cs typeface="Symbo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955253" y="3612177"/>
            <a:ext cx="144780" cy="3975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spcBef>
                <a:spcPts val="90"/>
              </a:spcBef>
            </a:pPr>
            <a:r>
              <a:rPr sz="2450" spc="-5" dirty="0">
                <a:latin typeface="Symbol"/>
                <a:cs typeface="Symbol"/>
              </a:rPr>
              <a:t></a:t>
            </a:r>
            <a:endParaRPr sz="2450">
              <a:latin typeface="Symbol"/>
              <a:cs typeface="Symbo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498587" y="3707458"/>
            <a:ext cx="2856865" cy="3975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spcBef>
                <a:spcPts val="90"/>
              </a:spcBef>
              <a:tabLst>
                <a:tab pos="1698625" algn="l"/>
                <a:tab pos="2679700" algn="l"/>
              </a:tabLst>
            </a:pPr>
            <a:r>
              <a:rPr sz="3675" spc="-7" baseline="-21541" dirty="0">
                <a:latin typeface="Times New Roman"/>
                <a:cs typeface="Times New Roman"/>
              </a:rPr>
              <a:t>1</a:t>
            </a:r>
            <a:r>
              <a:rPr sz="3675" spc="-525" baseline="-21541" dirty="0">
                <a:latin typeface="Times New Roman"/>
                <a:cs typeface="Times New Roman"/>
              </a:rPr>
              <a:t> </a:t>
            </a:r>
            <a:r>
              <a:rPr sz="3675" spc="-7" baseline="-21541" dirty="0">
                <a:latin typeface="Symbol"/>
                <a:cs typeface="Symbol"/>
              </a:rPr>
              <a:t></a:t>
            </a:r>
            <a:r>
              <a:rPr sz="3675" spc="-67" baseline="-21541" dirty="0">
                <a:latin typeface="Times New Roman"/>
                <a:cs typeface="Times New Roman"/>
              </a:rPr>
              <a:t> </a:t>
            </a:r>
            <a:r>
              <a:rPr sz="3675" spc="135" baseline="-36281" dirty="0">
                <a:latin typeface="Symbol"/>
                <a:cs typeface="Symbol"/>
              </a:rPr>
              <a:t></a:t>
            </a:r>
            <a:r>
              <a:rPr sz="2450" u="sng" spc="9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sz="1400" u="sng" spc="1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0	</a:t>
            </a:r>
            <a:r>
              <a:rPr sz="3675" spc="-7" baseline="-36281" dirty="0">
                <a:latin typeface="Symbol"/>
                <a:cs typeface="Symbol"/>
              </a:rPr>
              <a:t></a:t>
            </a:r>
            <a:endParaRPr sz="3675" baseline="-36281">
              <a:latin typeface="Symbol"/>
              <a:cs typeface="Symbo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634017" y="5841491"/>
            <a:ext cx="128905" cy="0"/>
          </a:xfrm>
          <a:custGeom>
            <a:avLst/>
            <a:gdLst/>
            <a:ahLst/>
            <a:cxnLst/>
            <a:rect l="l" t="t" r="r" b="b"/>
            <a:pathLst>
              <a:path w="128904">
                <a:moveTo>
                  <a:pt x="0" y="0"/>
                </a:moveTo>
                <a:lnTo>
                  <a:pt x="128777" y="0"/>
                </a:lnTo>
              </a:path>
            </a:pathLst>
          </a:custGeom>
          <a:ln w="772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883953" y="5841491"/>
            <a:ext cx="1504315" cy="0"/>
          </a:xfrm>
          <a:custGeom>
            <a:avLst/>
            <a:gdLst/>
            <a:ahLst/>
            <a:cxnLst/>
            <a:rect l="l" t="t" r="r" b="b"/>
            <a:pathLst>
              <a:path w="1504315">
                <a:moveTo>
                  <a:pt x="0" y="0"/>
                </a:moveTo>
                <a:lnTo>
                  <a:pt x="1504188" y="0"/>
                </a:lnTo>
              </a:path>
            </a:pathLst>
          </a:custGeom>
          <a:ln w="772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8401343" y="5695915"/>
            <a:ext cx="108585" cy="2857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700" dirty="0">
                <a:latin typeface="Symbol"/>
                <a:cs typeface="Symbol"/>
              </a:rPr>
              <a:t></a:t>
            </a:r>
            <a:endParaRPr sz="1700">
              <a:latin typeface="Symbol"/>
              <a:cs typeface="Symbo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375943" y="5875750"/>
            <a:ext cx="159385" cy="2857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spcBef>
                <a:spcPts val="105"/>
              </a:spcBef>
            </a:pPr>
            <a:r>
              <a:rPr sz="1700" spc="-330" dirty="0">
                <a:latin typeface="Symbol"/>
                <a:cs typeface="Symbol"/>
              </a:rPr>
              <a:t></a:t>
            </a:r>
            <a:r>
              <a:rPr sz="2550" spc="-494" baseline="-9803" dirty="0">
                <a:latin typeface="Symbol"/>
                <a:cs typeface="Symbol"/>
              </a:rPr>
              <a:t></a:t>
            </a:r>
            <a:endParaRPr sz="2550" baseline="-9803">
              <a:latin typeface="Symbol"/>
              <a:cs typeface="Symbo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742982" y="5875750"/>
            <a:ext cx="159385" cy="2857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spcBef>
                <a:spcPts val="105"/>
              </a:spcBef>
            </a:pPr>
            <a:r>
              <a:rPr sz="1700" spc="-330" dirty="0">
                <a:latin typeface="Symbol"/>
                <a:cs typeface="Symbol"/>
              </a:rPr>
              <a:t></a:t>
            </a:r>
            <a:r>
              <a:rPr sz="2550" spc="-494" baseline="-9803" dirty="0">
                <a:latin typeface="Symbol"/>
                <a:cs typeface="Symbol"/>
              </a:rPr>
              <a:t></a:t>
            </a:r>
            <a:endParaRPr sz="2550" baseline="-9803">
              <a:latin typeface="Symbol"/>
              <a:cs typeface="Symbo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768382" y="5495517"/>
            <a:ext cx="1741805" cy="2857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  <a:tabLst>
                <a:tab pos="1645285" algn="l"/>
              </a:tabLst>
            </a:pPr>
            <a:r>
              <a:rPr sz="1700" dirty="0">
                <a:latin typeface="Symbol"/>
                <a:cs typeface="Symbol"/>
              </a:rPr>
              <a:t></a:t>
            </a:r>
            <a:r>
              <a:rPr sz="1700" dirty="0">
                <a:latin typeface="Times New Roman"/>
                <a:cs typeface="Times New Roman"/>
              </a:rPr>
              <a:t>	</a:t>
            </a:r>
            <a:r>
              <a:rPr sz="1700" dirty="0">
                <a:latin typeface="Symbol"/>
                <a:cs typeface="Symbol"/>
              </a:rPr>
              <a:t></a:t>
            </a:r>
            <a:endParaRPr sz="1700">
              <a:latin typeface="Symbol"/>
              <a:cs typeface="Symbo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492530" y="5666965"/>
            <a:ext cx="144780" cy="2857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700" dirty="0">
                <a:latin typeface="Symbol"/>
                <a:cs typeface="Symbol"/>
              </a:rPr>
              <a:t></a:t>
            </a:r>
            <a:endParaRPr sz="1700">
              <a:latin typeface="Symbol"/>
              <a:cs typeface="Symbo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657629" y="5971196"/>
            <a:ext cx="102870" cy="199413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spcBef>
                <a:spcPts val="114"/>
              </a:spcBef>
            </a:pPr>
            <a:r>
              <a:rPr sz="1200" spc="5" dirty="0">
                <a:latin typeface="Times New Roman"/>
                <a:cs typeface="Times New Roman"/>
              </a:rPr>
              <a:t>0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784890" y="5644298"/>
            <a:ext cx="102870" cy="199413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spcBef>
                <a:spcPts val="114"/>
              </a:spcBef>
            </a:pPr>
            <a:r>
              <a:rPr sz="1200" spc="5" dirty="0">
                <a:latin typeface="Times New Roman"/>
                <a:cs typeface="Times New Roman"/>
              </a:rPr>
              <a:t>2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032792" y="5644298"/>
            <a:ext cx="102870" cy="199413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spcBef>
                <a:spcPts val="114"/>
              </a:spcBef>
            </a:pPr>
            <a:r>
              <a:rPr sz="1200" spc="5" dirty="0">
                <a:latin typeface="Times New Roman"/>
                <a:cs typeface="Times New Roman"/>
              </a:rPr>
              <a:t>1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470686" y="5758402"/>
            <a:ext cx="318770" cy="2857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spcBef>
                <a:spcPts val="105"/>
              </a:spcBef>
            </a:pPr>
            <a:r>
              <a:rPr sz="2550" spc="52" baseline="-24509" dirty="0">
                <a:latin typeface="Times New Roman"/>
                <a:cs typeface="Times New Roman"/>
              </a:rPr>
              <a:t>D</a:t>
            </a:r>
            <a:r>
              <a:rPr sz="1200" spc="35" dirty="0">
                <a:latin typeface="Times New Roman"/>
                <a:cs typeface="Times New Roman"/>
              </a:rPr>
              <a:t>2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610412" y="5695915"/>
            <a:ext cx="292100" cy="2857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spcBef>
                <a:spcPts val="105"/>
              </a:spcBef>
            </a:pPr>
            <a:r>
              <a:rPr sz="2550" baseline="-35947" dirty="0">
                <a:latin typeface="Times New Roman"/>
                <a:cs typeface="Times New Roman"/>
              </a:rPr>
              <a:t>2</a:t>
            </a:r>
            <a:r>
              <a:rPr sz="2550" spc="-352" baseline="-35947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Symbol"/>
                <a:cs typeface="Symbol"/>
              </a:rPr>
              <a:t></a:t>
            </a:r>
            <a:endParaRPr sz="1700">
              <a:latin typeface="Symbol"/>
              <a:cs typeface="Symbo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631999" y="5528271"/>
            <a:ext cx="1760855" cy="2857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  <a:tabLst>
                <a:tab pos="266065" algn="l"/>
              </a:tabLst>
            </a:pPr>
            <a:r>
              <a:rPr sz="1700" dirty="0">
                <a:latin typeface="Times New Roman"/>
                <a:cs typeface="Times New Roman"/>
              </a:rPr>
              <a:t>1	D</a:t>
            </a:r>
            <a:r>
              <a:rPr sz="1700" spc="250" dirty="0">
                <a:latin typeface="Times New Roman"/>
                <a:cs typeface="Times New Roman"/>
              </a:rPr>
              <a:t> </a:t>
            </a:r>
            <a:r>
              <a:rPr sz="1700" spc="95" dirty="0">
                <a:latin typeface="Times New Roman"/>
                <a:cs typeface="Times New Roman"/>
              </a:rPr>
              <a:t>(u,v)D</a:t>
            </a:r>
            <a:r>
              <a:rPr sz="1700" spc="465" dirty="0">
                <a:latin typeface="Times New Roman"/>
                <a:cs typeface="Times New Roman"/>
              </a:rPr>
              <a:t> </a:t>
            </a:r>
            <a:r>
              <a:rPr sz="1700" spc="85" dirty="0">
                <a:latin typeface="Times New Roman"/>
                <a:cs typeface="Times New Roman"/>
              </a:rPr>
              <a:t>(u,v)</a:t>
            </a:r>
            <a:endParaRPr sz="1700">
              <a:latin typeface="Times New Roman"/>
              <a:cs typeface="Times New Roman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406140" y="5890133"/>
            <a:ext cx="2094230" cy="47117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spcBef>
                <a:spcPts val="125"/>
              </a:spcBef>
            </a:pPr>
            <a:r>
              <a:rPr sz="2900" spc="75" dirty="0">
                <a:latin typeface="Times New Roman"/>
                <a:cs typeface="Times New Roman"/>
              </a:rPr>
              <a:t>H</a:t>
            </a:r>
            <a:r>
              <a:rPr sz="2900" spc="85" dirty="0">
                <a:latin typeface="Times New Roman"/>
                <a:cs typeface="Times New Roman"/>
              </a:rPr>
              <a:t>(u</a:t>
            </a:r>
            <a:r>
              <a:rPr sz="2900" spc="5" dirty="0">
                <a:latin typeface="Times New Roman"/>
                <a:cs typeface="Times New Roman"/>
              </a:rPr>
              <a:t>,</a:t>
            </a:r>
            <a:r>
              <a:rPr sz="2900" spc="-300" dirty="0">
                <a:latin typeface="Times New Roman"/>
                <a:cs typeface="Times New Roman"/>
              </a:rPr>
              <a:t> </a:t>
            </a:r>
            <a:r>
              <a:rPr sz="2900" spc="40" dirty="0">
                <a:latin typeface="Times New Roman"/>
                <a:cs typeface="Times New Roman"/>
              </a:rPr>
              <a:t>v</a:t>
            </a:r>
            <a:r>
              <a:rPr sz="2900" spc="5" dirty="0">
                <a:latin typeface="Times New Roman"/>
                <a:cs typeface="Times New Roman"/>
              </a:rPr>
              <a:t>)</a:t>
            </a:r>
            <a:r>
              <a:rPr sz="2900" spc="-20" dirty="0">
                <a:latin typeface="Times New Roman"/>
                <a:cs typeface="Times New Roman"/>
              </a:rPr>
              <a:t> </a:t>
            </a:r>
            <a:r>
              <a:rPr sz="2900" spc="10" dirty="0">
                <a:latin typeface="Symbol"/>
                <a:cs typeface="Symbol"/>
              </a:rPr>
              <a:t></a:t>
            </a:r>
            <a:r>
              <a:rPr sz="2900" spc="-335" dirty="0">
                <a:latin typeface="Times New Roman"/>
                <a:cs typeface="Times New Roman"/>
              </a:rPr>
              <a:t> </a:t>
            </a:r>
            <a:r>
              <a:rPr sz="2900" spc="10" dirty="0">
                <a:latin typeface="Times New Roman"/>
                <a:cs typeface="Times New Roman"/>
              </a:rPr>
              <a:t>1</a:t>
            </a:r>
            <a:r>
              <a:rPr sz="2900" spc="-425" dirty="0">
                <a:latin typeface="Times New Roman"/>
                <a:cs typeface="Times New Roman"/>
              </a:rPr>
              <a:t> </a:t>
            </a:r>
            <a:r>
              <a:rPr sz="2900" spc="10" dirty="0">
                <a:latin typeface="Symbol"/>
                <a:cs typeface="Symbol"/>
              </a:rPr>
              <a:t></a:t>
            </a:r>
            <a:r>
              <a:rPr sz="2900" spc="-204" dirty="0">
                <a:latin typeface="Times New Roman"/>
                <a:cs typeface="Times New Roman"/>
              </a:rPr>
              <a:t> </a:t>
            </a:r>
            <a:r>
              <a:rPr sz="2900" spc="10" dirty="0">
                <a:latin typeface="Times New Roman"/>
                <a:cs typeface="Times New Roman"/>
              </a:rPr>
              <a:t>e</a:t>
            </a:r>
            <a:endParaRPr sz="2900">
              <a:latin typeface="Times New Roman"/>
              <a:cs typeface="Times New Roman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D824D36D-A679-EB88-B56A-1B5ACC0D5748}"/>
              </a:ext>
            </a:extLst>
          </p:cNvPr>
          <p:cNvSpPr txBox="1"/>
          <p:nvPr/>
        </p:nvSpPr>
        <p:spPr>
          <a:xfrm>
            <a:off x="248257" y="428625"/>
            <a:ext cx="12722411" cy="5066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55600" indent="-342900">
              <a:lnSpc>
                <a:spcPts val="2870"/>
              </a:lnSpc>
              <a:buClr>
                <a:srgbClr val="330065"/>
              </a:buClr>
              <a:buSzPct val="70833"/>
              <a:buFont typeface="Wingdings"/>
              <a:buChar char=""/>
              <a:tabLst>
                <a:tab pos="354965" algn="l"/>
                <a:tab pos="355600" algn="l"/>
              </a:tabLst>
            </a:pPr>
            <a:r>
              <a:rPr lang="en-GB" sz="4000" spc="-5" dirty="0">
                <a:solidFill>
                  <a:srgbClr val="FF0000"/>
                </a:solidFill>
              </a:rPr>
              <a:t>Periodic</a:t>
            </a:r>
            <a:r>
              <a:rPr lang="en-GB" sz="4000" spc="20" dirty="0">
                <a:solidFill>
                  <a:srgbClr val="FF0000"/>
                </a:solidFill>
              </a:rPr>
              <a:t> </a:t>
            </a:r>
            <a:r>
              <a:rPr lang="en-GB" sz="4000" spc="-5" dirty="0">
                <a:solidFill>
                  <a:srgbClr val="FF0000"/>
                </a:solidFill>
              </a:rPr>
              <a:t>Noise</a:t>
            </a:r>
            <a:r>
              <a:rPr lang="en-GB" sz="4000" spc="20" dirty="0">
                <a:solidFill>
                  <a:srgbClr val="FF0000"/>
                </a:solidFill>
              </a:rPr>
              <a:t> </a:t>
            </a:r>
            <a:r>
              <a:rPr lang="en-GB" sz="4000" spc="-5" dirty="0">
                <a:solidFill>
                  <a:srgbClr val="FF0000"/>
                </a:solidFill>
              </a:rPr>
              <a:t>Reduction</a:t>
            </a:r>
            <a:r>
              <a:rPr lang="en-GB" sz="4000" spc="20" dirty="0">
                <a:solidFill>
                  <a:srgbClr val="FF0000"/>
                </a:solidFill>
              </a:rPr>
              <a:t> </a:t>
            </a:r>
            <a:r>
              <a:rPr lang="en-GB" sz="4000" spc="-5" dirty="0">
                <a:solidFill>
                  <a:srgbClr val="FF0000"/>
                </a:solidFill>
              </a:rPr>
              <a:t>by</a:t>
            </a:r>
            <a:r>
              <a:rPr lang="en-GB" sz="4000" spc="20" dirty="0">
                <a:solidFill>
                  <a:srgbClr val="FF0000"/>
                </a:solidFill>
              </a:rPr>
              <a:t> </a:t>
            </a:r>
            <a:r>
              <a:rPr lang="en-GB" sz="4000" spc="-5" dirty="0">
                <a:solidFill>
                  <a:srgbClr val="FF0000"/>
                </a:solidFill>
              </a:rPr>
              <a:t>Frequency</a:t>
            </a:r>
            <a:r>
              <a:rPr lang="en-GB" sz="4000" spc="20" dirty="0">
                <a:solidFill>
                  <a:srgbClr val="FF0000"/>
                </a:solidFill>
              </a:rPr>
              <a:t> </a:t>
            </a:r>
            <a:r>
              <a:rPr lang="en-GB" sz="4000" spc="-5" dirty="0">
                <a:solidFill>
                  <a:srgbClr val="FF0000"/>
                </a:solidFill>
              </a:rPr>
              <a:t>Domain</a:t>
            </a:r>
            <a:r>
              <a:rPr lang="en-GB" sz="4000" spc="20" dirty="0">
                <a:solidFill>
                  <a:srgbClr val="FF0000"/>
                </a:solidFill>
              </a:rPr>
              <a:t> </a:t>
            </a:r>
            <a:r>
              <a:rPr lang="en-GB" sz="4000" spc="-5" dirty="0">
                <a:solidFill>
                  <a:srgbClr val="FF0000"/>
                </a:solidFill>
              </a:rPr>
              <a:t>Filtering</a:t>
            </a:r>
          </a:p>
        </p:txBody>
      </p:sp>
      <p:sp>
        <p:nvSpPr>
          <p:cNvPr id="26" name="Slide Number Placeholder 2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pPr/>
              <a:t>53</a:t>
            </a:fld>
            <a:endParaRPr lang="en-IN"/>
          </a:p>
        </p:txBody>
      </p:sp>
      <p:sp>
        <p:nvSpPr>
          <p:cNvPr id="27" name="TextBox 26"/>
          <p:cNvSpPr txBox="1"/>
          <p:nvPr/>
        </p:nvSpPr>
        <p:spPr>
          <a:xfrm>
            <a:off x="1935923" y="1281095"/>
            <a:ext cx="82995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 dirty="0" smtClean="0"/>
              <a:t>Notch Filter-Butterworth, Gaussian notch Filter:</a:t>
            </a:r>
            <a:endParaRPr lang="en-US" sz="3200" b="1" dirty="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56593" y="910738"/>
            <a:ext cx="8531351" cy="637588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054D7954-F66B-C747-623B-5CA348146FAF}"/>
              </a:ext>
            </a:extLst>
          </p:cNvPr>
          <p:cNvSpPr txBox="1"/>
          <p:nvPr/>
        </p:nvSpPr>
        <p:spPr>
          <a:xfrm>
            <a:off x="248257" y="428625"/>
            <a:ext cx="12722411" cy="5066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55600" indent="-342900">
              <a:lnSpc>
                <a:spcPts val="2870"/>
              </a:lnSpc>
              <a:buClr>
                <a:srgbClr val="330065"/>
              </a:buClr>
              <a:buSzPct val="70833"/>
              <a:buFont typeface="Wingdings"/>
              <a:buChar char=""/>
              <a:tabLst>
                <a:tab pos="354965" algn="l"/>
                <a:tab pos="355600" algn="l"/>
              </a:tabLst>
            </a:pPr>
            <a:r>
              <a:rPr lang="en-GB" sz="4000" spc="-5" dirty="0">
                <a:solidFill>
                  <a:srgbClr val="FF0000"/>
                </a:solidFill>
              </a:rPr>
              <a:t>Periodic</a:t>
            </a:r>
            <a:r>
              <a:rPr lang="en-GB" sz="4000" spc="20" dirty="0">
                <a:solidFill>
                  <a:srgbClr val="FF0000"/>
                </a:solidFill>
              </a:rPr>
              <a:t> </a:t>
            </a:r>
            <a:r>
              <a:rPr lang="en-GB" sz="4000" spc="-5" dirty="0">
                <a:solidFill>
                  <a:srgbClr val="FF0000"/>
                </a:solidFill>
              </a:rPr>
              <a:t>Noise</a:t>
            </a:r>
            <a:r>
              <a:rPr lang="en-GB" sz="4000" spc="20" dirty="0">
                <a:solidFill>
                  <a:srgbClr val="FF0000"/>
                </a:solidFill>
              </a:rPr>
              <a:t> </a:t>
            </a:r>
            <a:r>
              <a:rPr lang="en-GB" sz="4000" spc="-5" dirty="0">
                <a:solidFill>
                  <a:srgbClr val="FF0000"/>
                </a:solidFill>
              </a:rPr>
              <a:t>Reduction</a:t>
            </a:r>
            <a:r>
              <a:rPr lang="en-GB" sz="4000" spc="20" dirty="0">
                <a:solidFill>
                  <a:srgbClr val="FF0000"/>
                </a:solidFill>
              </a:rPr>
              <a:t> </a:t>
            </a:r>
            <a:r>
              <a:rPr lang="en-GB" sz="4000" spc="-5" dirty="0">
                <a:solidFill>
                  <a:srgbClr val="FF0000"/>
                </a:solidFill>
              </a:rPr>
              <a:t>by</a:t>
            </a:r>
            <a:r>
              <a:rPr lang="en-GB" sz="4000" spc="20" dirty="0">
                <a:solidFill>
                  <a:srgbClr val="FF0000"/>
                </a:solidFill>
              </a:rPr>
              <a:t> </a:t>
            </a:r>
            <a:r>
              <a:rPr lang="en-GB" sz="4000" spc="-5" dirty="0">
                <a:solidFill>
                  <a:srgbClr val="FF0000"/>
                </a:solidFill>
              </a:rPr>
              <a:t>Frequency</a:t>
            </a:r>
            <a:r>
              <a:rPr lang="en-GB" sz="4000" spc="20" dirty="0">
                <a:solidFill>
                  <a:srgbClr val="FF0000"/>
                </a:solidFill>
              </a:rPr>
              <a:t> </a:t>
            </a:r>
            <a:r>
              <a:rPr lang="en-GB" sz="4000" spc="-5" dirty="0">
                <a:solidFill>
                  <a:srgbClr val="FF0000"/>
                </a:solidFill>
              </a:rPr>
              <a:t>Domain</a:t>
            </a:r>
            <a:r>
              <a:rPr lang="en-GB" sz="4000" spc="20" dirty="0">
                <a:solidFill>
                  <a:srgbClr val="FF0000"/>
                </a:solidFill>
              </a:rPr>
              <a:t> </a:t>
            </a:r>
            <a:r>
              <a:rPr lang="en-GB" sz="4000" spc="-5" dirty="0">
                <a:solidFill>
                  <a:srgbClr val="FF0000"/>
                </a:solidFill>
              </a:rPr>
              <a:t>Filtering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pPr/>
              <a:t>54</a:t>
            </a:fld>
            <a:endParaRPr lang="en-IN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/>
              <a:t>Outline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idx="1"/>
          </p:nvPr>
        </p:nvSpPr>
        <p:spPr>
          <a:xfrm>
            <a:off x="3037942" y="1713992"/>
            <a:ext cx="10098573" cy="40812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ts val="2875"/>
              </a:lnSpc>
              <a:spcBef>
                <a:spcPts val="100"/>
              </a:spcBef>
              <a:buClr>
                <a:srgbClr val="330065"/>
              </a:buClr>
              <a:buSzPct val="70833"/>
              <a:buFont typeface="Wingdings"/>
              <a:buChar char=""/>
              <a:tabLst>
                <a:tab pos="354965" algn="l"/>
                <a:tab pos="355600" algn="l"/>
              </a:tabLst>
            </a:pPr>
            <a:r>
              <a:rPr dirty="0"/>
              <a:t>A</a:t>
            </a:r>
            <a:r>
              <a:rPr spc="5" dirty="0"/>
              <a:t> </a:t>
            </a:r>
            <a:r>
              <a:rPr spc="-5" dirty="0"/>
              <a:t>Model</a:t>
            </a:r>
            <a:r>
              <a:rPr spc="10" dirty="0"/>
              <a:t> </a:t>
            </a:r>
            <a:r>
              <a:rPr dirty="0"/>
              <a:t>of</a:t>
            </a:r>
            <a:r>
              <a:rPr spc="5" dirty="0"/>
              <a:t> </a:t>
            </a:r>
            <a:r>
              <a:rPr dirty="0"/>
              <a:t>the</a:t>
            </a:r>
            <a:r>
              <a:rPr spc="10" dirty="0"/>
              <a:t> </a:t>
            </a:r>
            <a:r>
              <a:rPr spc="-5" dirty="0"/>
              <a:t>Image</a:t>
            </a:r>
            <a:r>
              <a:rPr spc="10" dirty="0"/>
              <a:t> </a:t>
            </a:r>
            <a:r>
              <a:rPr spc="-5" dirty="0"/>
              <a:t>Degradation/Restoration</a:t>
            </a:r>
            <a:r>
              <a:rPr spc="5" dirty="0"/>
              <a:t> </a:t>
            </a:r>
            <a:r>
              <a:rPr dirty="0"/>
              <a:t>Process</a:t>
            </a:r>
          </a:p>
          <a:p>
            <a:pPr marL="355600" indent="-342900">
              <a:lnSpc>
                <a:spcPts val="2875"/>
              </a:lnSpc>
              <a:buClr>
                <a:srgbClr val="330065"/>
              </a:buClr>
              <a:buSzPct val="70833"/>
              <a:buFont typeface="Wingdings"/>
              <a:buChar char=""/>
              <a:tabLst>
                <a:tab pos="354965" algn="l"/>
                <a:tab pos="355600" algn="l"/>
              </a:tabLst>
            </a:pPr>
            <a:r>
              <a:rPr spc="-5" dirty="0"/>
              <a:t>Noise</a:t>
            </a:r>
            <a:r>
              <a:rPr spc="-25" dirty="0"/>
              <a:t> </a:t>
            </a:r>
            <a:r>
              <a:rPr spc="-5" dirty="0"/>
              <a:t>Models</a:t>
            </a:r>
          </a:p>
          <a:p>
            <a:pPr marL="355600" marR="959485" indent="-342900">
              <a:lnSpc>
                <a:spcPct val="79800"/>
              </a:lnSpc>
              <a:spcBef>
                <a:spcPts val="580"/>
              </a:spcBef>
              <a:buClr>
                <a:srgbClr val="330065"/>
              </a:buClr>
              <a:buSzPct val="70833"/>
              <a:buFont typeface="Wingdings"/>
              <a:buChar char=""/>
              <a:tabLst>
                <a:tab pos="354965" algn="l"/>
                <a:tab pos="355600" algn="l"/>
              </a:tabLst>
            </a:pPr>
            <a:r>
              <a:rPr spc="-5" dirty="0"/>
              <a:t>Restoration</a:t>
            </a:r>
            <a:r>
              <a:rPr spc="5" dirty="0"/>
              <a:t> </a:t>
            </a:r>
            <a:r>
              <a:rPr spc="-5" dirty="0"/>
              <a:t>in</a:t>
            </a:r>
            <a:r>
              <a:rPr spc="10" dirty="0"/>
              <a:t> </a:t>
            </a:r>
            <a:r>
              <a:rPr dirty="0"/>
              <a:t>the</a:t>
            </a:r>
            <a:r>
              <a:rPr spc="10" dirty="0"/>
              <a:t> </a:t>
            </a:r>
            <a:r>
              <a:rPr spc="-5" dirty="0"/>
              <a:t>Presence</a:t>
            </a:r>
            <a:r>
              <a:rPr spc="5" dirty="0"/>
              <a:t> </a:t>
            </a:r>
            <a:r>
              <a:rPr dirty="0"/>
              <a:t>of</a:t>
            </a:r>
            <a:r>
              <a:rPr spc="10" dirty="0"/>
              <a:t> </a:t>
            </a:r>
            <a:r>
              <a:rPr spc="-5" dirty="0"/>
              <a:t>Noise</a:t>
            </a:r>
            <a:r>
              <a:rPr spc="10" dirty="0"/>
              <a:t> </a:t>
            </a:r>
            <a:r>
              <a:rPr spc="-5" dirty="0"/>
              <a:t>Only-Spatial </a:t>
            </a:r>
            <a:r>
              <a:rPr spc="-655" dirty="0"/>
              <a:t> </a:t>
            </a:r>
            <a:r>
              <a:rPr spc="-5" dirty="0"/>
              <a:t>Filtering</a:t>
            </a:r>
          </a:p>
          <a:p>
            <a:pPr marL="355600" indent="-342900">
              <a:lnSpc>
                <a:spcPts val="2870"/>
              </a:lnSpc>
              <a:buClr>
                <a:srgbClr val="330065"/>
              </a:buClr>
              <a:buSzPct val="70833"/>
              <a:buFont typeface="Wingdings"/>
              <a:buChar char=""/>
              <a:tabLst>
                <a:tab pos="354965" algn="l"/>
                <a:tab pos="355600" algn="l"/>
              </a:tabLst>
            </a:pPr>
            <a:r>
              <a:rPr spc="-5" dirty="0"/>
              <a:t>Periodic</a:t>
            </a:r>
            <a:r>
              <a:rPr spc="20" dirty="0"/>
              <a:t> </a:t>
            </a:r>
            <a:r>
              <a:rPr spc="-5" dirty="0"/>
              <a:t>Noise</a:t>
            </a:r>
            <a:r>
              <a:rPr spc="20" dirty="0"/>
              <a:t> </a:t>
            </a:r>
            <a:r>
              <a:rPr spc="-5" dirty="0"/>
              <a:t>Reduction</a:t>
            </a:r>
            <a:r>
              <a:rPr spc="20" dirty="0"/>
              <a:t> </a:t>
            </a:r>
            <a:r>
              <a:rPr spc="-5" dirty="0"/>
              <a:t>by</a:t>
            </a:r>
            <a:r>
              <a:rPr spc="20" dirty="0"/>
              <a:t> </a:t>
            </a:r>
            <a:r>
              <a:rPr spc="-5" dirty="0"/>
              <a:t>Frequency</a:t>
            </a:r>
            <a:r>
              <a:rPr spc="20" dirty="0"/>
              <a:t> </a:t>
            </a:r>
            <a:r>
              <a:rPr spc="-5" dirty="0"/>
              <a:t>Domain</a:t>
            </a:r>
            <a:r>
              <a:rPr spc="20" dirty="0"/>
              <a:t> </a:t>
            </a:r>
            <a:r>
              <a:rPr spc="-5" dirty="0"/>
              <a:t>Filtering</a:t>
            </a:r>
          </a:p>
          <a:p>
            <a:pPr marL="355600" indent="-342900">
              <a:lnSpc>
                <a:spcPts val="2875"/>
              </a:lnSpc>
              <a:buClr>
                <a:srgbClr val="330065"/>
              </a:buClr>
              <a:buSzPct val="70833"/>
              <a:buFont typeface="Wingdings"/>
              <a:buChar char=""/>
              <a:tabLst>
                <a:tab pos="354965" algn="l"/>
                <a:tab pos="355600" algn="l"/>
              </a:tabLst>
            </a:pPr>
            <a:r>
              <a:rPr spc="-5" dirty="0">
                <a:solidFill>
                  <a:srgbClr val="FF0000"/>
                </a:solidFill>
              </a:rPr>
              <a:t>Linear,</a:t>
            </a:r>
            <a:r>
              <a:rPr spc="20" dirty="0">
                <a:solidFill>
                  <a:srgbClr val="FF0000"/>
                </a:solidFill>
              </a:rPr>
              <a:t> </a:t>
            </a:r>
            <a:r>
              <a:rPr spc="-5" dirty="0">
                <a:solidFill>
                  <a:srgbClr val="FF0000"/>
                </a:solidFill>
              </a:rPr>
              <a:t>Position-Invariant</a:t>
            </a:r>
            <a:r>
              <a:rPr spc="25" dirty="0">
                <a:solidFill>
                  <a:srgbClr val="FF0000"/>
                </a:solidFill>
              </a:rPr>
              <a:t> </a:t>
            </a:r>
            <a:r>
              <a:rPr spc="-5" dirty="0">
                <a:solidFill>
                  <a:srgbClr val="FF0000"/>
                </a:solidFill>
              </a:rPr>
              <a:t>Degradations</a:t>
            </a:r>
          </a:p>
          <a:p>
            <a:pPr marL="355600" indent="-342900">
              <a:lnSpc>
                <a:spcPts val="2875"/>
              </a:lnSpc>
              <a:buClr>
                <a:srgbClr val="330065"/>
              </a:buClr>
              <a:buSzPct val="70833"/>
              <a:buFont typeface="Wingdings"/>
              <a:buChar char=""/>
              <a:tabLst>
                <a:tab pos="354965" algn="l"/>
                <a:tab pos="355600" algn="l"/>
              </a:tabLst>
            </a:pPr>
            <a:r>
              <a:rPr dirty="0"/>
              <a:t>Estimating</a:t>
            </a:r>
            <a:r>
              <a:rPr spc="-5" dirty="0"/>
              <a:t> </a:t>
            </a:r>
            <a:r>
              <a:rPr dirty="0"/>
              <a:t>the </a:t>
            </a:r>
            <a:r>
              <a:rPr spc="-5" dirty="0"/>
              <a:t>Degradation Function</a:t>
            </a:r>
          </a:p>
          <a:p>
            <a:pPr marL="355600" indent="-342900">
              <a:lnSpc>
                <a:spcPts val="2875"/>
              </a:lnSpc>
              <a:buClr>
                <a:srgbClr val="330065"/>
              </a:buClr>
              <a:buSzPct val="70833"/>
              <a:buFont typeface="Wingdings"/>
              <a:buChar char=""/>
              <a:tabLst>
                <a:tab pos="354965" algn="l"/>
                <a:tab pos="355600" algn="l"/>
              </a:tabLst>
            </a:pPr>
            <a:r>
              <a:rPr dirty="0"/>
              <a:t>Inverse</a:t>
            </a:r>
            <a:r>
              <a:rPr spc="-30" dirty="0"/>
              <a:t> </a:t>
            </a:r>
            <a:r>
              <a:rPr spc="-5" dirty="0"/>
              <a:t>Filtering</a:t>
            </a:r>
          </a:p>
          <a:p>
            <a:pPr marL="355600" indent="-342900">
              <a:lnSpc>
                <a:spcPts val="2875"/>
              </a:lnSpc>
              <a:buClr>
                <a:srgbClr val="330065"/>
              </a:buClr>
              <a:buSzPct val="70833"/>
              <a:buFont typeface="Wingdings"/>
              <a:buChar char=""/>
              <a:tabLst>
                <a:tab pos="354965" algn="l"/>
                <a:tab pos="355600" algn="l"/>
              </a:tabLst>
            </a:pPr>
            <a:r>
              <a:rPr spc="-5" dirty="0"/>
              <a:t>Minimun</a:t>
            </a:r>
            <a:r>
              <a:rPr spc="15" dirty="0"/>
              <a:t> </a:t>
            </a:r>
            <a:r>
              <a:rPr spc="-5" dirty="0"/>
              <a:t>Mean</a:t>
            </a:r>
            <a:r>
              <a:rPr spc="15" dirty="0"/>
              <a:t> </a:t>
            </a:r>
            <a:r>
              <a:rPr spc="-5" dirty="0"/>
              <a:t>Square</a:t>
            </a:r>
            <a:r>
              <a:rPr spc="15" dirty="0"/>
              <a:t> </a:t>
            </a:r>
            <a:r>
              <a:rPr spc="-5" dirty="0"/>
              <a:t>Error(Wiener)</a:t>
            </a:r>
            <a:r>
              <a:rPr spc="15" dirty="0"/>
              <a:t> </a:t>
            </a:r>
            <a:r>
              <a:rPr spc="-5" dirty="0"/>
              <a:t>Filtering</a:t>
            </a:r>
          </a:p>
          <a:p>
            <a:pPr marL="355600" indent="-342900">
              <a:lnSpc>
                <a:spcPts val="2875"/>
              </a:lnSpc>
              <a:buClr>
                <a:srgbClr val="330065"/>
              </a:buClr>
              <a:buSzPct val="70833"/>
              <a:buFont typeface="Wingdings"/>
              <a:buChar char=""/>
              <a:tabLst>
                <a:tab pos="354965" algn="l"/>
                <a:tab pos="355600" algn="l"/>
              </a:tabLst>
            </a:pPr>
            <a:r>
              <a:rPr spc="-5" dirty="0"/>
              <a:t>Constrained</a:t>
            </a:r>
            <a:r>
              <a:rPr spc="10" dirty="0"/>
              <a:t> </a:t>
            </a:r>
            <a:r>
              <a:rPr spc="-5" dirty="0"/>
              <a:t>Least</a:t>
            </a:r>
            <a:r>
              <a:rPr spc="15" dirty="0"/>
              <a:t> </a:t>
            </a:r>
            <a:r>
              <a:rPr spc="-5" dirty="0"/>
              <a:t>Squared</a:t>
            </a:r>
            <a:r>
              <a:rPr spc="10" dirty="0"/>
              <a:t> </a:t>
            </a:r>
            <a:r>
              <a:rPr spc="-5" dirty="0"/>
              <a:t>Filtering</a:t>
            </a:r>
          </a:p>
          <a:p>
            <a:pPr marL="355600" indent="-342900">
              <a:lnSpc>
                <a:spcPts val="2875"/>
              </a:lnSpc>
              <a:buClr>
                <a:srgbClr val="330065"/>
              </a:buClr>
              <a:buSzPct val="70833"/>
              <a:buFont typeface="Wingdings"/>
              <a:buChar char=""/>
              <a:tabLst>
                <a:tab pos="354965" algn="l"/>
                <a:tab pos="355600" algn="l"/>
              </a:tabLst>
            </a:pPr>
            <a:r>
              <a:rPr dirty="0"/>
              <a:t>Geometric</a:t>
            </a:r>
            <a:r>
              <a:rPr spc="-35" dirty="0"/>
              <a:t> </a:t>
            </a:r>
            <a:r>
              <a:rPr spc="-5" dirty="0"/>
              <a:t>Mean</a:t>
            </a:r>
            <a:r>
              <a:rPr spc="-30" dirty="0"/>
              <a:t> </a:t>
            </a:r>
            <a:r>
              <a:rPr dirty="0"/>
              <a:t>Filter</a:t>
            </a:r>
          </a:p>
          <a:p>
            <a:pPr marL="355600" indent="-342900">
              <a:lnSpc>
                <a:spcPts val="2875"/>
              </a:lnSpc>
              <a:buClr>
                <a:srgbClr val="330065"/>
              </a:buClr>
              <a:buSzPct val="70833"/>
              <a:buFont typeface="Wingdings"/>
              <a:buChar char=""/>
              <a:tabLst>
                <a:tab pos="354965" algn="l"/>
                <a:tab pos="355600" algn="l"/>
              </a:tabLst>
            </a:pPr>
            <a:r>
              <a:rPr dirty="0"/>
              <a:t>Geometric</a:t>
            </a:r>
            <a:r>
              <a:rPr spc="-55" dirty="0"/>
              <a:t> </a:t>
            </a:r>
            <a:r>
              <a:rPr dirty="0"/>
              <a:t>Transformations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pPr/>
              <a:t>55</a:t>
            </a:fld>
            <a:endParaRPr lang="en-IN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687105" y="2090420"/>
            <a:ext cx="793940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spcBef>
                <a:spcPts val="100"/>
              </a:spcBef>
              <a:buClr>
                <a:srgbClr val="330065"/>
              </a:buClr>
              <a:buSzPct val="70000"/>
              <a:buFont typeface="Wingdings"/>
              <a:buChar char=""/>
              <a:tabLst>
                <a:tab pos="354965" algn="l"/>
                <a:tab pos="355600" algn="l"/>
              </a:tabLst>
            </a:pPr>
            <a:r>
              <a:rPr sz="3000" spc="-5" dirty="0">
                <a:latin typeface="Arial MT"/>
                <a:cs typeface="Arial MT"/>
              </a:rPr>
              <a:t>The</a:t>
            </a:r>
            <a:r>
              <a:rPr sz="3000" spc="-20" dirty="0">
                <a:latin typeface="Arial MT"/>
                <a:cs typeface="Arial MT"/>
              </a:rPr>
              <a:t> </a:t>
            </a:r>
            <a:r>
              <a:rPr sz="3000" spc="-5" dirty="0">
                <a:latin typeface="Arial MT"/>
                <a:cs typeface="Arial MT"/>
              </a:rPr>
              <a:t>input-output</a:t>
            </a:r>
            <a:r>
              <a:rPr sz="3000" spc="-20" dirty="0">
                <a:latin typeface="Arial MT"/>
                <a:cs typeface="Arial MT"/>
              </a:rPr>
              <a:t> </a:t>
            </a:r>
            <a:r>
              <a:rPr sz="3000" spc="-5" dirty="0">
                <a:latin typeface="Arial MT"/>
                <a:cs typeface="Arial MT"/>
              </a:rPr>
              <a:t>relationship</a:t>
            </a:r>
            <a:r>
              <a:rPr sz="3000" spc="-20" dirty="0">
                <a:latin typeface="Arial MT"/>
                <a:cs typeface="Arial MT"/>
              </a:rPr>
              <a:t> </a:t>
            </a:r>
            <a:r>
              <a:rPr sz="3000" spc="-5" dirty="0">
                <a:latin typeface="Arial MT"/>
                <a:cs typeface="Arial MT"/>
              </a:rPr>
              <a:t>is</a:t>
            </a:r>
            <a:r>
              <a:rPr sz="3000" spc="-20" dirty="0">
                <a:latin typeface="Arial MT"/>
                <a:cs typeface="Arial MT"/>
              </a:rPr>
              <a:t> </a:t>
            </a:r>
            <a:r>
              <a:rPr sz="3000" spc="-5" dirty="0">
                <a:latin typeface="Arial MT"/>
                <a:cs typeface="Arial MT"/>
              </a:rPr>
              <a:t>expressed</a:t>
            </a:r>
            <a:r>
              <a:rPr sz="3000" spc="-20" dirty="0">
                <a:latin typeface="Arial MT"/>
                <a:cs typeface="Arial MT"/>
              </a:rPr>
              <a:t> </a:t>
            </a:r>
            <a:r>
              <a:rPr sz="3000" spc="-10" dirty="0">
                <a:latin typeface="Arial MT"/>
                <a:cs typeface="Arial MT"/>
              </a:rPr>
              <a:t>as</a:t>
            </a:r>
            <a:endParaRPr sz="30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61704" y="3388840"/>
            <a:ext cx="7701280" cy="2214880"/>
          </a:xfrm>
          <a:prstGeom prst="rect">
            <a:avLst/>
          </a:prstGeom>
        </p:spPr>
        <p:txBody>
          <a:bodyPr vert="horz" wrap="square" lIns="0" tIns="249555" rIns="0" bIns="0" rtlCol="0">
            <a:spAutoFit/>
          </a:bodyPr>
          <a:lstStyle/>
          <a:p>
            <a:pPr marL="422275">
              <a:spcBef>
                <a:spcPts val="1965"/>
              </a:spcBef>
            </a:pPr>
            <a:r>
              <a:rPr sz="2600" spc="-65" dirty="0">
                <a:latin typeface="Symbol"/>
                <a:cs typeface="Symbol"/>
              </a:rPr>
              <a:t></a:t>
            </a:r>
            <a:r>
              <a:rPr sz="2600" spc="-420" dirty="0">
                <a:latin typeface="Times New Roman"/>
                <a:cs typeface="Times New Roman"/>
              </a:rPr>
              <a:t> </a:t>
            </a:r>
            <a:r>
              <a:rPr sz="2500" spc="185" dirty="0">
                <a:latin typeface="Times New Roman"/>
                <a:cs typeface="Times New Roman"/>
              </a:rPr>
              <a:t>(</a:t>
            </a:r>
            <a:r>
              <a:rPr sz="2500" i="1" spc="30" dirty="0">
                <a:latin typeface="Times New Roman"/>
                <a:cs typeface="Times New Roman"/>
              </a:rPr>
              <a:t>x</a:t>
            </a:r>
            <a:r>
              <a:rPr sz="2500" spc="-5" dirty="0">
                <a:latin typeface="Times New Roman"/>
                <a:cs typeface="Times New Roman"/>
              </a:rPr>
              <a:t>,</a:t>
            </a:r>
            <a:r>
              <a:rPr sz="2500" spc="-70" dirty="0">
                <a:latin typeface="Times New Roman"/>
                <a:cs typeface="Times New Roman"/>
              </a:rPr>
              <a:t> </a:t>
            </a:r>
            <a:r>
              <a:rPr sz="2500" i="1" spc="105" dirty="0">
                <a:latin typeface="Times New Roman"/>
                <a:cs typeface="Times New Roman"/>
              </a:rPr>
              <a:t>y</a:t>
            </a:r>
            <a:r>
              <a:rPr sz="2500" spc="-5" dirty="0">
                <a:latin typeface="Times New Roman"/>
                <a:cs typeface="Times New Roman"/>
              </a:rPr>
              <a:t>)</a:t>
            </a:r>
            <a:r>
              <a:rPr sz="2500" spc="35" dirty="0">
                <a:latin typeface="Times New Roman"/>
                <a:cs typeface="Times New Roman"/>
              </a:rPr>
              <a:t> </a:t>
            </a:r>
            <a:r>
              <a:rPr sz="2500" spc="-5" dirty="0">
                <a:latin typeface="Symbol"/>
                <a:cs typeface="Symbol"/>
              </a:rPr>
              <a:t></a:t>
            </a:r>
            <a:r>
              <a:rPr sz="2500" spc="15" dirty="0">
                <a:latin typeface="Times New Roman"/>
                <a:cs typeface="Times New Roman"/>
              </a:rPr>
              <a:t> </a:t>
            </a:r>
            <a:r>
              <a:rPr sz="2500" spc="-5" dirty="0">
                <a:latin typeface="Times New Roman"/>
                <a:cs typeface="Times New Roman"/>
              </a:rPr>
              <a:t>0</a:t>
            </a:r>
            <a:endParaRPr sz="2500">
              <a:latin typeface="Times New Roman"/>
              <a:cs typeface="Times New Roman"/>
            </a:endParaRPr>
          </a:p>
          <a:p>
            <a:pPr marL="381000" indent="-342900">
              <a:spcBef>
                <a:spcPts val="2090"/>
              </a:spcBef>
              <a:buClr>
                <a:srgbClr val="330065"/>
              </a:buClr>
              <a:buSzPct val="70000"/>
              <a:buFont typeface="Wingdings"/>
              <a:buChar char=""/>
              <a:tabLst>
                <a:tab pos="380365" algn="l"/>
                <a:tab pos="381000" algn="l"/>
              </a:tabLst>
            </a:pPr>
            <a:r>
              <a:rPr sz="3000" spc="-5" dirty="0">
                <a:latin typeface="Arial MT"/>
                <a:cs typeface="Arial MT"/>
              </a:rPr>
              <a:t>H</a:t>
            </a:r>
            <a:r>
              <a:rPr sz="3000" spc="-30" dirty="0">
                <a:latin typeface="Arial MT"/>
                <a:cs typeface="Arial MT"/>
              </a:rPr>
              <a:t> </a:t>
            </a:r>
            <a:r>
              <a:rPr sz="3000" spc="-5" dirty="0">
                <a:latin typeface="Arial MT"/>
                <a:cs typeface="Arial MT"/>
              </a:rPr>
              <a:t>is</a:t>
            </a:r>
            <a:r>
              <a:rPr sz="3000" spc="-25" dirty="0">
                <a:latin typeface="Arial MT"/>
                <a:cs typeface="Arial MT"/>
              </a:rPr>
              <a:t> </a:t>
            </a:r>
            <a:r>
              <a:rPr sz="3000" spc="-5" dirty="0">
                <a:latin typeface="Arial MT"/>
                <a:cs typeface="Arial MT"/>
              </a:rPr>
              <a:t>linear</a:t>
            </a:r>
            <a:r>
              <a:rPr sz="3000" spc="-25" dirty="0">
                <a:latin typeface="Arial MT"/>
                <a:cs typeface="Arial MT"/>
              </a:rPr>
              <a:t> </a:t>
            </a:r>
            <a:r>
              <a:rPr sz="3000" spc="-5" dirty="0">
                <a:latin typeface="Arial MT"/>
                <a:cs typeface="Arial MT"/>
              </a:rPr>
              <a:t>if</a:t>
            </a:r>
            <a:endParaRPr sz="3000">
              <a:latin typeface="Arial MT"/>
              <a:cs typeface="Arial MT"/>
            </a:endParaRPr>
          </a:p>
          <a:p>
            <a:pPr marL="735965">
              <a:spcBef>
                <a:spcPts val="2240"/>
              </a:spcBef>
            </a:pPr>
            <a:r>
              <a:rPr sz="2600" i="1" spc="20" dirty="0">
                <a:latin typeface="Times New Roman"/>
                <a:cs typeface="Times New Roman"/>
              </a:rPr>
              <a:t>H</a:t>
            </a:r>
            <a:r>
              <a:rPr sz="2600" i="1" spc="-400" dirty="0">
                <a:latin typeface="Times New Roman"/>
                <a:cs typeface="Times New Roman"/>
              </a:rPr>
              <a:t> </a:t>
            </a:r>
            <a:r>
              <a:rPr sz="3600" spc="-480" dirty="0">
                <a:latin typeface="Symbol"/>
                <a:cs typeface="Symbol"/>
              </a:rPr>
              <a:t></a:t>
            </a:r>
            <a:r>
              <a:rPr sz="2600" i="1" spc="15" dirty="0">
                <a:latin typeface="Times New Roman"/>
                <a:cs typeface="Times New Roman"/>
              </a:rPr>
              <a:t>a</a:t>
            </a:r>
            <a:r>
              <a:rPr sz="2600" i="1" spc="50" dirty="0">
                <a:latin typeface="Times New Roman"/>
                <a:cs typeface="Times New Roman"/>
              </a:rPr>
              <a:t>f</a:t>
            </a:r>
            <a:r>
              <a:rPr sz="2250" spc="22" baseline="-24074" dirty="0">
                <a:latin typeface="Times New Roman"/>
                <a:cs typeface="Times New Roman"/>
              </a:rPr>
              <a:t>1</a:t>
            </a:r>
            <a:r>
              <a:rPr sz="2250" spc="-202" baseline="-24074" dirty="0">
                <a:latin typeface="Times New Roman"/>
                <a:cs typeface="Times New Roman"/>
              </a:rPr>
              <a:t> </a:t>
            </a:r>
            <a:r>
              <a:rPr sz="2600" spc="190" dirty="0">
                <a:latin typeface="Times New Roman"/>
                <a:cs typeface="Times New Roman"/>
              </a:rPr>
              <a:t>(</a:t>
            </a:r>
            <a:r>
              <a:rPr sz="2600" i="1" spc="10" dirty="0">
                <a:latin typeface="Times New Roman"/>
                <a:cs typeface="Times New Roman"/>
              </a:rPr>
              <a:t>x</a:t>
            </a:r>
            <a:r>
              <a:rPr sz="2600" spc="5" dirty="0">
                <a:latin typeface="Times New Roman"/>
                <a:cs typeface="Times New Roman"/>
              </a:rPr>
              <a:t>,</a:t>
            </a:r>
            <a:r>
              <a:rPr sz="2600" spc="-95" dirty="0">
                <a:latin typeface="Times New Roman"/>
                <a:cs typeface="Times New Roman"/>
              </a:rPr>
              <a:t> </a:t>
            </a:r>
            <a:r>
              <a:rPr sz="2600" i="1" spc="95" dirty="0">
                <a:latin typeface="Times New Roman"/>
                <a:cs typeface="Times New Roman"/>
              </a:rPr>
              <a:t>y</a:t>
            </a:r>
            <a:r>
              <a:rPr sz="2600" spc="10" dirty="0">
                <a:latin typeface="Times New Roman"/>
                <a:cs typeface="Times New Roman"/>
              </a:rPr>
              <a:t>)</a:t>
            </a:r>
            <a:r>
              <a:rPr sz="2600" spc="-155" dirty="0">
                <a:latin typeface="Times New Roman"/>
                <a:cs typeface="Times New Roman"/>
              </a:rPr>
              <a:t> </a:t>
            </a:r>
            <a:r>
              <a:rPr sz="2600" spc="15" dirty="0">
                <a:latin typeface="Symbol"/>
                <a:cs typeface="Symbol"/>
              </a:rPr>
              <a:t></a:t>
            </a:r>
            <a:r>
              <a:rPr sz="2600" spc="-195" dirty="0">
                <a:latin typeface="Times New Roman"/>
                <a:cs typeface="Times New Roman"/>
              </a:rPr>
              <a:t> </a:t>
            </a:r>
            <a:r>
              <a:rPr sz="2600" i="1" spc="15" dirty="0">
                <a:latin typeface="Times New Roman"/>
                <a:cs typeface="Times New Roman"/>
              </a:rPr>
              <a:t>b</a:t>
            </a:r>
            <a:r>
              <a:rPr sz="2600" i="1" spc="220" dirty="0">
                <a:latin typeface="Times New Roman"/>
                <a:cs typeface="Times New Roman"/>
              </a:rPr>
              <a:t>f</a:t>
            </a:r>
            <a:r>
              <a:rPr sz="2250" spc="22" baseline="-24074" dirty="0">
                <a:latin typeface="Times New Roman"/>
                <a:cs typeface="Times New Roman"/>
              </a:rPr>
              <a:t>2</a:t>
            </a:r>
            <a:r>
              <a:rPr sz="2250" spc="-37" baseline="-24074" dirty="0">
                <a:latin typeface="Times New Roman"/>
                <a:cs typeface="Times New Roman"/>
              </a:rPr>
              <a:t> </a:t>
            </a:r>
            <a:r>
              <a:rPr sz="2600" spc="190" dirty="0">
                <a:latin typeface="Times New Roman"/>
                <a:cs typeface="Times New Roman"/>
              </a:rPr>
              <a:t>(</a:t>
            </a:r>
            <a:r>
              <a:rPr sz="2600" i="1" spc="10" dirty="0">
                <a:latin typeface="Times New Roman"/>
                <a:cs typeface="Times New Roman"/>
              </a:rPr>
              <a:t>x</a:t>
            </a:r>
            <a:r>
              <a:rPr sz="2600" spc="5" dirty="0">
                <a:latin typeface="Times New Roman"/>
                <a:cs typeface="Times New Roman"/>
              </a:rPr>
              <a:t>,</a:t>
            </a:r>
            <a:r>
              <a:rPr sz="2600" spc="-95" dirty="0">
                <a:latin typeface="Times New Roman"/>
                <a:cs typeface="Times New Roman"/>
              </a:rPr>
              <a:t> </a:t>
            </a:r>
            <a:r>
              <a:rPr sz="2600" i="1" spc="95" dirty="0">
                <a:latin typeface="Times New Roman"/>
                <a:cs typeface="Times New Roman"/>
              </a:rPr>
              <a:t>y</a:t>
            </a:r>
            <a:r>
              <a:rPr sz="2600" spc="50" dirty="0">
                <a:latin typeface="Times New Roman"/>
                <a:cs typeface="Times New Roman"/>
              </a:rPr>
              <a:t>)</a:t>
            </a:r>
            <a:r>
              <a:rPr sz="3600" spc="-350" dirty="0">
                <a:latin typeface="Symbol"/>
                <a:cs typeface="Symbol"/>
              </a:rPr>
              <a:t></a:t>
            </a:r>
            <a:r>
              <a:rPr sz="3600" spc="-509" dirty="0">
                <a:latin typeface="Times New Roman"/>
                <a:cs typeface="Times New Roman"/>
              </a:rPr>
              <a:t> </a:t>
            </a:r>
            <a:r>
              <a:rPr sz="2600" spc="15" dirty="0">
                <a:latin typeface="Symbol"/>
                <a:cs typeface="Symbol"/>
              </a:rPr>
              <a:t></a:t>
            </a:r>
            <a:r>
              <a:rPr sz="2600" spc="5" dirty="0">
                <a:latin typeface="Times New Roman"/>
                <a:cs typeface="Times New Roman"/>
              </a:rPr>
              <a:t> </a:t>
            </a:r>
            <a:r>
              <a:rPr sz="2600" i="1" spc="15" dirty="0">
                <a:latin typeface="Times New Roman"/>
                <a:cs typeface="Times New Roman"/>
              </a:rPr>
              <a:t>aH</a:t>
            </a:r>
            <a:r>
              <a:rPr sz="2600" i="1" spc="-409" dirty="0">
                <a:latin typeface="Times New Roman"/>
                <a:cs typeface="Times New Roman"/>
              </a:rPr>
              <a:t> </a:t>
            </a:r>
            <a:r>
              <a:rPr sz="3600" spc="-350" dirty="0">
                <a:latin typeface="Symbol"/>
                <a:cs typeface="Symbol"/>
              </a:rPr>
              <a:t></a:t>
            </a:r>
            <a:r>
              <a:rPr sz="3600" spc="-545" dirty="0">
                <a:latin typeface="Times New Roman"/>
                <a:cs typeface="Times New Roman"/>
              </a:rPr>
              <a:t> </a:t>
            </a:r>
            <a:r>
              <a:rPr sz="2600" i="1" spc="65" dirty="0">
                <a:latin typeface="Times New Roman"/>
                <a:cs typeface="Times New Roman"/>
              </a:rPr>
              <a:t>f</a:t>
            </a:r>
            <a:r>
              <a:rPr sz="2250" spc="22" baseline="-24074" dirty="0">
                <a:latin typeface="Times New Roman"/>
                <a:cs typeface="Times New Roman"/>
              </a:rPr>
              <a:t>1</a:t>
            </a:r>
            <a:r>
              <a:rPr sz="2250" spc="-195" baseline="-24074" dirty="0">
                <a:latin typeface="Times New Roman"/>
                <a:cs typeface="Times New Roman"/>
              </a:rPr>
              <a:t> </a:t>
            </a:r>
            <a:r>
              <a:rPr sz="2600" spc="180" dirty="0">
                <a:latin typeface="Times New Roman"/>
                <a:cs typeface="Times New Roman"/>
              </a:rPr>
              <a:t>(</a:t>
            </a:r>
            <a:r>
              <a:rPr sz="2600" i="1" spc="15" dirty="0">
                <a:latin typeface="Times New Roman"/>
                <a:cs typeface="Times New Roman"/>
              </a:rPr>
              <a:t>x</a:t>
            </a:r>
            <a:r>
              <a:rPr sz="2600" spc="5" dirty="0">
                <a:latin typeface="Times New Roman"/>
                <a:cs typeface="Times New Roman"/>
              </a:rPr>
              <a:t>,</a:t>
            </a:r>
            <a:r>
              <a:rPr sz="2600" spc="-95" dirty="0">
                <a:latin typeface="Times New Roman"/>
                <a:cs typeface="Times New Roman"/>
              </a:rPr>
              <a:t> </a:t>
            </a:r>
            <a:r>
              <a:rPr sz="2600" i="1" spc="95" dirty="0">
                <a:latin typeface="Times New Roman"/>
                <a:cs typeface="Times New Roman"/>
              </a:rPr>
              <a:t>y</a:t>
            </a:r>
            <a:r>
              <a:rPr sz="2600" spc="50" dirty="0">
                <a:latin typeface="Times New Roman"/>
                <a:cs typeface="Times New Roman"/>
              </a:rPr>
              <a:t>)</a:t>
            </a:r>
            <a:r>
              <a:rPr sz="3600" spc="-130" dirty="0">
                <a:latin typeface="Symbol"/>
                <a:cs typeface="Symbol"/>
              </a:rPr>
              <a:t></a:t>
            </a:r>
            <a:r>
              <a:rPr sz="2600" spc="15" dirty="0">
                <a:latin typeface="Symbol"/>
                <a:cs typeface="Symbol"/>
              </a:rPr>
              <a:t></a:t>
            </a:r>
            <a:r>
              <a:rPr sz="2600" spc="-195" dirty="0">
                <a:latin typeface="Times New Roman"/>
                <a:cs typeface="Times New Roman"/>
              </a:rPr>
              <a:t> </a:t>
            </a:r>
            <a:r>
              <a:rPr sz="2600" i="1" spc="15" dirty="0">
                <a:latin typeface="Times New Roman"/>
                <a:cs typeface="Times New Roman"/>
              </a:rPr>
              <a:t>bH</a:t>
            </a:r>
            <a:r>
              <a:rPr sz="2600" i="1" spc="-415" dirty="0">
                <a:latin typeface="Times New Roman"/>
                <a:cs typeface="Times New Roman"/>
              </a:rPr>
              <a:t> </a:t>
            </a:r>
            <a:r>
              <a:rPr sz="3600" spc="-350" dirty="0">
                <a:latin typeface="Symbol"/>
                <a:cs typeface="Symbol"/>
              </a:rPr>
              <a:t></a:t>
            </a:r>
            <a:r>
              <a:rPr sz="3600" spc="-540" dirty="0">
                <a:latin typeface="Times New Roman"/>
                <a:cs typeface="Times New Roman"/>
              </a:rPr>
              <a:t> </a:t>
            </a:r>
            <a:r>
              <a:rPr sz="2600" i="1" spc="5" dirty="0">
                <a:latin typeface="Times New Roman"/>
                <a:cs typeface="Times New Roman"/>
              </a:rPr>
              <a:t>f</a:t>
            </a:r>
            <a:r>
              <a:rPr sz="2600" i="1" spc="-425" dirty="0">
                <a:latin typeface="Times New Roman"/>
                <a:cs typeface="Times New Roman"/>
              </a:rPr>
              <a:t> </a:t>
            </a:r>
            <a:r>
              <a:rPr sz="2250" spc="22" baseline="-24074" dirty="0">
                <a:latin typeface="Times New Roman"/>
                <a:cs typeface="Times New Roman"/>
              </a:rPr>
              <a:t>2</a:t>
            </a:r>
            <a:r>
              <a:rPr sz="2250" spc="-22" baseline="-24074" dirty="0">
                <a:latin typeface="Times New Roman"/>
                <a:cs typeface="Times New Roman"/>
              </a:rPr>
              <a:t> </a:t>
            </a:r>
            <a:r>
              <a:rPr sz="2600" spc="180" dirty="0">
                <a:latin typeface="Times New Roman"/>
                <a:cs typeface="Times New Roman"/>
              </a:rPr>
              <a:t>(</a:t>
            </a:r>
            <a:r>
              <a:rPr sz="2600" i="1" spc="15" dirty="0">
                <a:latin typeface="Times New Roman"/>
                <a:cs typeface="Times New Roman"/>
              </a:rPr>
              <a:t>x</a:t>
            </a:r>
            <a:r>
              <a:rPr sz="2600" spc="5" dirty="0">
                <a:latin typeface="Times New Roman"/>
                <a:cs typeface="Times New Roman"/>
              </a:rPr>
              <a:t>,</a:t>
            </a:r>
            <a:r>
              <a:rPr sz="2600" spc="-100" dirty="0">
                <a:latin typeface="Times New Roman"/>
                <a:cs typeface="Times New Roman"/>
              </a:rPr>
              <a:t> </a:t>
            </a:r>
            <a:r>
              <a:rPr sz="2600" i="1" spc="95" dirty="0">
                <a:latin typeface="Times New Roman"/>
                <a:cs typeface="Times New Roman"/>
              </a:rPr>
              <a:t>y</a:t>
            </a:r>
            <a:r>
              <a:rPr sz="2600" spc="50" dirty="0">
                <a:latin typeface="Times New Roman"/>
                <a:cs typeface="Times New Roman"/>
              </a:rPr>
              <a:t>)</a:t>
            </a:r>
            <a:r>
              <a:rPr sz="3600" spc="-350" dirty="0">
                <a:latin typeface="Symbol"/>
                <a:cs typeface="Symbol"/>
              </a:rPr>
              <a:t></a:t>
            </a:r>
            <a:endParaRPr sz="3600">
              <a:latin typeface="Symbol"/>
              <a:cs typeface="Symbo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499233" y="2477689"/>
            <a:ext cx="4142740" cy="612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800" b="0" i="1" spc="195" dirty="0">
                <a:solidFill>
                  <a:srgbClr val="000000"/>
                </a:solidFill>
                <a:latin typeface="Times New Roman"/>
                <a:cs typeface="Times New Roman"/>
              </a:rPr>
              <a:t>g</a:t>
            </a:r>
            <a:r>
              <a:rPr sz="2800" b="0" spc="195" dirty="0">
                <a:solidFill>
                  <a:srgbClr val="000000"/>
                </a:solidFill>
                <a:latin typeface="Times New Roman"/>
                <a:cs typeface="Times New Roman"/>
              </a:rPr>
              <a:t>(</a:t>
            </a:r>
            <a:r>
              <a:rPr sz="2800" b="0" i="1" spc="5" dirty="0">
                <a:solidFill>
                  <a:srgbClr val="000000"/>
                </a:solidFill>
                <a:latin typeface="Times New Roman"/>
                <a:cs typeface="Times New Roman"/>
              </a:rPr>
              <a:t>x</a:t>
            </a:r>
            <a:r>
              <a:rPr sz="2800" b="0" dirty="0">
                <a:solidFill>
                  <a:srgbClr val="000000"/>
                </a:solidFill>
                <a:latin typeface="Times New Roman"/>
                <a:cs typeface="Times New Roman"/>
              </a:rPr>
              <a:t>,</a:t>
            </a:r>
            <a:r>
              <a:rPr sz="2800" b="0" spc="-1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800" b="0" i="1" spc="95" dirty="0">
                <a:solidFill>
                  <a:srgbClr val="000000"/>
                </a:solidFill>
                <a:latin typeface="Times New Roman"/>
                <a:cs typeface="Times New Roman"/>
              </a:rPr>
              <a:t>y</a:t>
            </a:r>
            <a:r>
              <a:rPr sz="2800" b="0" spc="5" dirty="0">
                <a:solidFill>
                  <a:srgbClr val="000000"/>
                </a:solidFill>
                <a:latin typeface="Times New Roman"/>
                <a:cs typeface="Times New Roman"/>
              </a:rPr>
              <a:t>) </a:t>
            </a:r>
            <a:r>
              <a:rPr sz="2800" b="0" spc="5" dirty="0">
                <a:solidFill>
                  <a:srgbClr val="000000"/>
                </a:solidFill>
                <a:latin typeface="Symbol"/>
                <a:cs typeface="Symbol"/>
              </a:rPr>
              <a:t></a:t>
            </a:r>
            <a:r>
              <a:rPr sz="2800" b="0" spc="8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800" b="0" i="1" spc="10" dirty="0">
                <a:solidFill>
                  <a:srgbClr val="000000"/>
                </a:solidFill>
                <a:latin typeface="Times New Roman"/>
                <a:cs typeface="Times New Roman"/>
              </a:rPr>
              <a:t>H</a:t>
            </a:r>
            <a:r>
              <a:rPr sz="2800" b="0" i="1" spc="-4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3850" b="0" spc="-375" dirty="0">
                <a:solidFill>
                  <a:srgbClr val="000000"/>
                </a:solidFill>
                <a:latin typeface="Symbol"/>
                <a:cs typeface="Symbol"/>
              </a:rPr>
              <a:t></a:t>
            </a:r>
            <a:r>
              <a:rPr sz="3850" b="0" spc="-58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800" b="0" i="1" dirty="0">
                <a:solidFill>
                  <a:srgbClr val="000000"/>
                </a:solidFill>
                <a:latin typeface="Times New Roman"/>
                <a:cs typeface="Times New Roman"/>
              </a:rPr>
              <a:t>f</a:t>
            </a:r>
            <a:r>
              <a:rPr sz="2800" b="0" i="1" spc="-5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800" b="0" spc="185" dirty="0">
                <a:solidFill>
                  <a:srgbClr val="000000"/>
                </a:solidFill>
                <a:latin typeface="Times New Roman"/>
                <a:cs typeface="Times New Roman"/>
              </a:rPr>
              <a:t>(</a:t>
            </a:r>
            <a:r>
              <a:rPr sz="2800" b="0" i="1" spc="10" dirty="0">
                <a:solidFill>
                  <a:srgbClr val="000000"/>
                </a:solidFill>
                <a:latin typeface="Times New Roman"/>
                <a:cs typeface="Times New Roman"/>
              </a:rPr>
              <a:t>x</a:t>
            </a:r>
            <a:r>
              <a:rPr sz="2800" b="0" dirty="0">
                <a:solidFill>
                  <a:srgbClr val="000000"/>
                </a:solidFill>
                <a:latin typeface="Times New Roman"/>
                <a:cs typeface="Times New Roman"/>
              </a:rPr>
              <a:t>,</a:t>
            </a:r>
            <a:r>
              <a:rPr sz="2800" b="0" spc="-1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800" b="0" i="1" spc="95" dirty="0">
                <a:solidFill>
                  <a:srgbClr val="000000"/>
                </a:solidFill>
                <a:latin typeface="Times New Roman"/>
                <a:cs typeface="Times New Roman"/>
              </a:rPr>
              <a:t>y</a:t>
            </a:r>
            <a:r>
              <a:rPr sz="2800" b="0" spc="45" dirty="0">
                <a:solidFill>
                  <a:srgbClr val="000000"/>
                </a:solidFill>
                <a:latin typeface="Times New Roman"/>
                <a:cs typeface="Times New Roman"/>
              </a:rPr>
              <a:t>)</a:t>
            </a:r>
            <a:r>
              <a:rPr sz="3850" b="0" spc="-135" dirty="0">
                <a:solidFill>
                  <a:srgbClr val="000000"/>
                </a:solidFill>
                <a:latin typeface="Symbol"/>
                <a:cs typeface="Symbol"/>
              </a:rPr>
              <a:t></a:t>
            </a:r>
            <a:r>
              <a:rPr sz="2800" b="0" spc="235" dirty="0">
                <a:solidFill>
                  <a:srgbClr val="000000"/>
                </a:solidFill>
                <a:latin typeface="Symbol"/>
                <a:cs typeface="Symbol"/>
              </a:rPr>
              <a:t></a:t>
            </a:r>
            <a:r>
              <a:rPr sz="2950" b="0" spc="114" dirty="0">
                <a:solidFill>
                  <a:srgbClr val="000000"/>
                </a:solidFill>
                <a:latin typeface="Symbol"/>
                <a:cs typeface="Symbol"/>
              </a:rPr>
              <a:t></a:t>
            </a:r>
            <a:r>
              <a:rPr sz="2800" b="0" spc="195" dirty="0">
                <a:solidFill>
                  <a:srgbClr val="000000"/>
                </a:solidFill>
                <a:latin typeface="Times New Roman"/>
                <a:cs typeface="Times New Roman"/>
              </a:rPr>
              <a:t>(</a:t>
            </a:r>
            <a:r>
              <a:rPr sz="2800" b="0" i="1" spc="5" dirty="0">
                <a:solidFill>
                  <a:srgbClr val="000000"/>
                </a:solidFill>
                <a:latin typeface="Times New Roman"/>
                <a:cs typeface="Times New Roman"/>
              </a:rPr>
              <a:t>x</a:t>
            </a:r>
            <a:r>
              <a:rPr sz="2800" b="0" dirty="0">
                <a:solidFill>
                  <a:srgbClr val="000000"/>
                </a:solidFill>
                <a:latin typeface="Times New Roman"/>
                <a:cs typeface="Times New Roman"/>
              </a:rPr>
              <a:t>,</a:t>
            </a:r>
            <a:r>
              <a:rPr sz="2800" b="0" spc="-1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800" b="0" i="1" spc="95" dirty="0">
                <a:solidFill>
                  <a:srgbClr val="000000"/>
                </a:solidFill>
                <a:latin typeface="Times New Roman"/>
                <a:cs typeface="Times New Roman"/>
              </a:rPr>
              <a:t>y</a:t>
            </a:r>
            <a:r>
              <a:rPr sz="2800" b="0" spc="5" dirty="0">
                <a:solidFill>
                  <a:srgbClr val="000000"/>
                </a:solidFill>
                <a:latin typeface="Times New Roman"/>
                <a:cs typeface="Times New Roman"/>
              </a:rPr>
              <a:t>)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D8546ADC-8F88-67F2-87CF-6FB1E0BC808C}"/>
              </a:ext>
            </a:extLst>
          </p:cNvPr>
          <p:cNvSpPr txBox="1"/>
          <p:nvPr/>
        </p:nvSpPr>
        <p:spPr>
          <a:xfrm>
            <a:off x="245269" y="276225"/>
            <a:ext cx="10744200" cy="5066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55600" indent="-342900">
              <a:lnSpc>
                <a:spcPts val="2875"/>
              </a:lnSpc>
              <a:buClr>
                <a:srgbClr val="330065"/>
              </a:buClr>
              <a:buSzPct val="70833"/>
              <a:buFont typeface="Wingdings"/>
              <a:buChar char=""/>
              <a:tabLst>
                <a:tab pos="354965" algn="l"/>
                <a:tab pos="355600" algn="l"/>
              </a:tabLst>
            </a:pPr>
            <a:r>
              <a:rPr lang="en-IN" sz="4000" spc="-5" dirty="0">
                <a:solidFill>
                  <a:srgbClr val="FF0000"/>
                </a:solidFill>
              </a:rPr>
              <a:t>Linear,</a:t>
            </a:r>
            <a:r>
              <a:rPr lang="en-IN" sz="4000" spc="20" dirty="0">
                <a:solidFill>
                  <a:srgbClr val="FF0000"/>
                </a:solidFill>
              </a:rPr>
              <a:t> </a:t>
            </a:r>
            <a:r>
              <a:rPr lang="en-IN" sz="4000" spc="-5" dirty="0">
                <a:solidFill>
                  <a:srgbClr val="FF0000"/>
                </a:solidFill>
              </a:rPr>
              <a:t>Position-Invariant</a:t>
            </a:r>
            <a:r>
              <a:rPr lang="en-IN" sz="4000" spc="25" dirty="0">
                <a:solidFill>
                  <a:srgbClr val="FF0000"/>
                </a:solidFill>
              </a:rPr>
              <a:t> </a:t>
            </a:r>
            <a:r>
              <a:rPr lang="en-IN" sz="4000" spc="-5" dirty="0">
                <a:solidFill>
                  <a:srgbClr val="FF0000"/>
                </a:solidFill>
              </a:rPr>
              <a:t>Degradations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pPr/>
              <a:t>56</a:t>
            </a:fld>
            <a:endParaRPr lang="en-IN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687105" y="2090420"/>
            <a:ext cx="552132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spcBef>
                <a:spcPts val="100"/>
              </a:spcBef>
              <a:buClr>
                <a:srgbClr val="330065"/>
              </a:buClr>
              <a:buSzPct val="70000"/>
              <a:buFont typeface="Wingdings"/>
              <a:buChar char=""/>
              <a:tabLst>
                <a:tab pos="354965" algn="l"/>
                <a:tab pos="355600" algn="l"/>
                <a:tab pos="1361440" algn="l"/>
                <a:tab pos="3318510" algn="l"/>
                <a:tab pos="4979670" algn="l"/>
              </a:tabLst>
            </a:pPr>
            <a:r>
              <a:rPr sz="3000" spc="-10" dirty="0">
                <a:latin typeface="Arial MT"/>
                <a:cs typeface="Arial MT"/>
              </a:rPr>
              <a:t>A</a:t>
            </a:r>
            <a:r>
              <a:rPr sz="3000" spc="-5" dirty="0">
                <a:latin typeface="Arial MT"/>
                <a:cs typeface="Arial MT"/>
              </a:rPr>
              <a:t>n</a:t>
            </a:r>
            <a:r>
              <a:rPr sz="3000" dirty="0">
                <a:latin typeface="Arial MT"/>
                <a:cs typeface="Arial MT"/>
              </a:rPr>
              <a:t>	</a:t>
            </a:r>
            <a:r>
              <a:rPr sz="3000" spc="-10" dirty="0">
                <a:latin typeface="Arial MT"/>
                <a:cs typeface="Arial MT"/>
              </a:rPr>
              <a:t>operato</a:t>
            </a:r>
            <a:r>
              <a:rPr sz="3000" spc="-5" dirty="0">
                <a:latin typeface="Arial MT"/>
                <a:cs typeface="Arial MT"/>
              </a:rPr>
              <a:t>r</a:t>
            </a:r>
            <a:r>
              <a:rPr sz="3000" dirty="0">
                <a:latin typeface="Arial MT"/>
                <a:cs typeface="Arial MT"/>
              </a:rPr>
              <a:t>	</a:t>
            </a:r>
            <a:r>
              <a:rPr sz="3000" spc="-10" dirty="0">
                <a:latin typeface="Arial MT"/>
                <a:cs typeface="Arial MT"/>
              </a:rPr>
              <a:t>havin</a:t>
            </a:r>
            <a:r>
              <a:rPr sz="3000" spc="-5" dirty="0">
                <a:latin typeface="Arial MT"/>
                <a:cs typeface="Arial MT"/>
              </a:rPr>
              <a:t>g</a:t>
            </a:r>
            <a:r>
              <a:rPr sz="3000" dirty="0">
                <a:latin typeface="Arial MT"/>
                <a:cs typeface="Arial MT"/>
              </a:rPr>
              <a:t>	</a:t>
            </a:r>
            <a:r>
              <a:rPr sz="3000" spc="-5" dirty="0">
                <a:latin typeface="Arial MT"/>
                <a:cs typeface="Arial MT"/>
              </a:rPr>
              <a:t>the</a:t>
            </a:r>
            <a:endParaRPr sz="30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030004" y="2547620"/>
            <a:ext cx="196977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3000" spc="-10" dirty="0">
                <a:latin typeface="Arial MT"/>
                <a:cs typeface="Arial MT"/>
              </a:rPr>
              <a:t>relationship</a:t>
            </a:r>
            <a:endParaRPr sz="30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554580" y="2090420"/>
            <a:ext cx="220472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68910">
              <a:spcBef>
                <a:spcPts val="100"/>
              </a:spcBef>
            </a:pPr>
            <a:r>
              <a:rPr sz="3000" spc="-10" dirty="0">
                <a:latin typeface="Arial MT"/>
                <a:cs typeface="Arial MT"/>
              </a:rPr>
              <a:t>input-output  </a:t>
            </a:r>
            <a:r>
              <a:rPr sz="3000" spc="-5" dirty="0">
                <a:latin typeface="Arial MT"/>
                <a:cs typeface="Arial MT"/>
              </a:rPr>
              <a:t>is</a:t>
            </a:r>
            <a:r>
              <a:rPr sz="3000" spc="360" dirty="0">
                <a:latin typeface="Arial MT"/>
                <a:cs typeface="Arial MT"/>
              </a:rPr>
              <a:t> </a:t>
            </a:r>
            <a:r>
              <a:rPr sz="3000" spc="-5" dirty="0">
                <a:latin typeface="Arial MT"/>
                <a:cs typeface="Arial MT"/>
              </a:rPr>
              <a:t>said</a:t>
            </a:r>
            <a:r>
              <a:rPr sz="3000" spc="355" dirty="0">
                <a:latin typeface="Arial MT"/>
                <a:cs typeface="Arial MT"/>
              </a:rPr>
              <a:t> </a:t>
            </a:r>
            <a:r>
              <a:rPr sz="3000" dirty="0">
                <a:latin typeface="Arial MT"/>
                <a:cs typeface="Arial MT"/>
              </a:rPr>
              <a:t>to</a:t>
            </a:r>
            <a:r>
              <a:rPr sz="3000" spc="360" dirty="0">
                <a:latin typeface="Arial MT"/>
                <a:cs typeface="Arial MT"/>
              </a:rPr>
              <a:t> </a:t>
            </a:r>
            <a:r>
              <a:rPr sz="3000" spc="-10" dirty="0">
                <a:latin typeface="Arial MT"/>
                <a:cs typeface="Arial MT"/>
              </a:rPr>
              <a:t>be</a:t>
            </a:r>
            <a:endParaRPr sz="30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543042" y="2521766"/>
            <a:ext cx="2359025" cy="5073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2300" i="1" spc="160" dirty="0">
                <a:latin typeface="Times New Roman"/>
                <a:cs typeface="Times New Roman"/>
              </a:rPr>
              <a:t>g</a:t>
            </a:r>
            <a:r>
              <a:rPr sz="2300" spc="150" dirty="0">
                <a:latin typeface="Times New Roman"/>
                <a:cs typeface="Times New Roman"/>
              </a:rPr>
              <a:t>(</a:t>
            </a:r>
            <a:r>
              <a:rPr sz="2300" i="1" spc="10" dirty="0">
                <a:latin typeface="Times New Roman"/>
                <a:cs typeface="Times New Roman"/>
              </a:rPr>
              <a:t>x</a:t>
            </a:r>
            <a:r>
              <a:rPr sz="2300" dirty="0">
                <a:latin typeface="Times New Roman"/>
                <a:cs typeface="Times New Roman"/>
              </a:rPr>
              <a:t>,</a:t>
            </a:r>
            <a:r>
              <a:rPr sz="2300" spc="-90" dirty="0">
                <a:latin typeface="Times New Roman"/>
                <a:cs typeface="Times New Roman"/>
              </a:rPr>
              <a:t> </a:t>
            </a:r>
            <a:r>
              <a:rPr sz="2300" i="1" spc="80" dirty="0">
                <a:latin typeface="Times New Roman"/>
                <a:cs typeface="Times New Roman"/>
              </a:rPr>
              <a:t>y</a:t>
            </a:r>
            <a:r>
              <a:rPr sz="2300" dirty="0">
                <a:latin typeface="Times New Roman"/>
                <a:cs typeface="Times New Roman"/>
              </a:rPr>
              <a:t>)</a:t>
            </a:r>
            <a:r>
              <a:rPr sz="2300" spc="-70" dirty="0">
                <a:latin typeface="Times New Roman"/>
                <a:cs typeface="Times New Roman"/>
              </a:rPr>
              <a:t> </a:t>
            </a:r>
            <a:r>
              <a:rPr sz="2300" spc="5" dirty="0">
                <a:latin typeface="Symbol"/>
                <a:cs typeface="Symbol"/>
              </a:rPr>
              <a:t></a:t>
            </a:r>
            <a:r>
              <a:rPr sz="2300" dirty="0">
                <a:latin typeface="Times New Roman"/>
                <a:cs typeface="Times New Roman"/>
              </a:rPr>
              <a:t> </a:t>
            </a:r>
            <a:r>
              <a:rPr sz="2300" i="1" spc="5" dirty="0">
                <a:latin typeface="Times New Roman"/>
                <a:cs typeface="Times New Roman"/>
              </a:rPr>
              <a:t>H</a:t>
            </a:r>
            <a:r>
              <a:rPr sz="2300" i="1" spc="-350" dirty="0">
                <a:latin typeface="Times New Roman"/>
                <a:cs typeface="Times New Roman"/>
              </a:rPr>
              <a:t> </a:t>
            </a:r>
            <a:r>
              <a:rPr sz="3150" spc="-305" dirty="0">
                <a:latin typeface="Symbol"/>
                <a:cs typeface="Symbol"/>
              </a:rPr>
              <a:t></a:t>
            </a:r>
            <a:r>
              <a:rPr sz="3150" spc="-475" dirty="0">
                <a:latin typeface="Times New Roman"/>
                <a:cs typeface="Times New Roman"/>
              </a:rPr>
              <a:t> </a:t>
            </a:r>
            <a:r>
              <a:rPr sz="2300" i="1" dirty="0">
                <a:latin typeface="Times New Roman"/>
                <a:cs typeface="Times New Roman"/>
              </a:rPr>
              <a:t>f</a:t>
            </a:r>
            <a:r>
              <a:rPr sz="2300" i="1" spc="-50" dirty="0">
                <a:latin typeface="Times New Roman"/>
                <a:cs typeface="Times New Roman"/>
              </a:rPr>
              <a:t> </a:t>
            </a:r>
            <a:r>
              <a:rPr sz="2300" spc="150" dirty="0">
                <a:latin typeface="Times New Roman"/>
                <a:cs typeface="Times New Roman"/>
              </a:rPr>
              <a:t>(</a:t>
            </a:r>
            <a:r>
              <a:rPr sz="2300" i="1" spc="10" dirty="0">
                <a:latin typeface="Times New Roman"/>
                <a:cs typeface="Times New Roman"/>
              </a:rPr>
              <a:t>x</a:t>
            </a:r>
            <a:r>
              <a:rPr sz="2300" dirty="0">
                <a:latin typeface="Times New Roman"/>
                <a:cs typeface="Times New Roman"/>
              </a:rPr>
              <a:t>,</a:t>
            </a:r>
            <a:r>
              <a:rPr sz="2300" spc="-90" dirty="0">
                <a:latin typeface="Times New Roman"/>
                <a:cs typeface="Times New Roman"/>
              </a:rPr>
              <a:t> </a:t>
            </a:r>
            <a:r>
              <a:rPr sz="2300" i="1" spc="80" dirty="0">
                <a:latin typeface="Times New Roman"/>
                <a:cs typeface="Times New Roman"/>
              </a:rPr>
              <a:t>y</a:t>
            </a:r>
            <a:r>
              <a:rPr sz="2300" spc="30" dirty="0">
                <a:latin typeface="Times New Roman"/>
                <a:cs typeface="Times New Roman"/>
              </a:rPr>
              <a:t>)</a:t>
            </a:r>
            <a:r>
              <a:rPr sz="3150" spc="-305" dirty="0">
                <a:latin typeface="Symbol"/>
                <a:cs typeface="Symbol"/>
              </a:rPr>
              <a:t></a:t>
            </a:r>
            <a:endParaRPr sz="3150">
              <a:latin typeface="Symbol"/>
              <a:cs typeface="Symbo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030005" y="2899318"/>
            <a:ext cx="6071235" cy="1294130"/>
          </a:xfrm>
          <a:prstGeom prst="rect">
            <a:avLst/>
          </a:prstGeom>
        </p:spPr>
        <p:txBody>
          <a:bodyPr vert="horz" wrap="square" lIns="0" tIns="118110" rIns="0" bIns="0" rtlCol="0">
            <a:spAutoFit/>
          </a:bodyPr>
          <a:lstStyle/>
          <a:p>
            <a:pPr marL="12700">
              <a:spcBef>
                <a:spcPts val="930"/>
              </a:spcBef>
            </a:pPr>
            <a:r>
              <a:rPr sz="3000" spc="-5" dirty="0">
                <a:latin typeface="Arial MT"/>
                <a:cs typeface="Arial MT"/>
              </a:rPr>
              <a:t>position</a:t>
            </a:r>
            <a:r>
              <a:rPr sz="3000" spc="-35" dirty="0">
                <a:latin typeface="Arial MT"/>
                <a:cs typeface="Arial MT"/>
              </a:rPr>
              <a:t> </a:t>
            </a:r>
            <a:r>
              <a:rPr sz="3000" spc="-5" dirty="0">
                <a:latin typeface="Arial MT"/>
                <a:cs typeface="Arial MT"/>
              </a:rPr>
              <a:t>invariant</a:t>
            </a:r>
            <a:r>
              <a:rPr sz="3000" spc="-35" dirty="0">
                <a:latin typeface="Arial MT"/>
                <a:cs typeface="Arial MT"/>
              </a:rPr>
              <a:t> </a:t>
            </a:r>
            <a:r>
              <a:rPr sz="3000" spc="-5" dirty="0">
                <a:latin typeface="Arial MT"/>
                <a:cs typeface="Arial MT"/>
              </a:rPr>
              <a:t>if</a:t>
            </a:r>
            <a:endParaRPr sz="3000">
              <a:latin typeface="Arial MT"/>
              <a:cs typeface="Arial MT"/>
            </a:endParaRPr>
          </a:p>
          <a:p>
            <a:pPr marL="1286510">
              <a:spcBef>
                <a:spcPts val="1055"/>
              </a:spcBef>
            </a:pPr>
            <a:r>
              <a:rPr sz="2750" i="1" dirty="0">
                <a:latin typeface="Times New Roman"/>
                <a:cs typeface="Times New Roman"/>
              </a:rPr>
              <a:t>H</a:t>
            </a:r>
            <a:r>
              <a:rPr sz="2750" i="1" spc="-415" dirty="0">
                <a:latin typeface="Times New Roman"/>
                <a:cs typeface="Times New Roman"/>
              </a:rPr>
              <a:t> </a:t>
            </a:r>
            <a:r>
              <a:rPr sz="3750" spc="-360" dirty="0">
                <a:latin typeface="Symbol"/>
                <a:cs typeface="Symbol"/>
              </a:rPr>
              <a:t></a:t>
            </a:r>
            <a:r>
              <a:rPr sz="3750" spc="-565" dirty="0">
                <a:latin typeface="Times New Roman"/>
                <a:cs typeface="Times New Roman"/>
              </a:rPr>
              <a:t> </a:t>
            </a:r>
            <a:r>
              <a:rPr sz="2750" i="1" dirty="0">
                <a:latin typeface="Times New Roman"/>
                <a:cs typeface="Times New Roman"/>
              </a:rPr>
              <a:t>f</a:t>
            </a:r>
            <a:r>
              <a:rPr sz="2750" i="1" spc="-55" dirty="0">
                <a:latin typeface="Times New Roman"/>
                <a:cs typeface="Times New Roman"/>
              </a:rPr>
              <a:t> </a:t>
            </a:r>
            <a:r>
              <a:rPr sz="2750" spc="185" dirty="0">
                <a:latin typeface="Times New Roman"/>
                <a:cs typeface="Times New Roman"/>
              </a:rPr>
              <a:t>(</a:t>
            </a:r>
            <a:r>
              <a:rPr sz="2750" i="1" dirty="0">
                <a:latin typeface="Times New Roman"/>
                <a:cs typeface="Times New Roman"/>
              </a:rPr>
              <a:t>x</a:t>
            </a:r>
            <a:r>
              <a:rPr sz="2750" i="1" spc="-125" dirty="0">
                <a:latin typeface="Times New Roman"/>
                <a:cs typeface="Times New Roman"/>
              </a:rPr>
              <a:t> </a:t>
            </a:r>
            <a:r>
              <a:rPr sz="2750" dirty="0">
                <a:latin typeface="Symbol"/>
                <a:cs typeface="Symbol"/>
              </a:rPr>
              <a:t></a:t>
            </a:r>
            <a:r>
              <a:rPr sz="2750" spc="-165" dirty="0">
                <a:latin typeface="Times New Roman"/>
                <a:cs typeface="Times New Roman"/>
              </a:rPr>
              <a:t> </a:t>
            </a:r>
            <a:r>
              <a:rPr sz="2750" i="1" spc="25" dirty="0">
                <a:latin typeface="Times New Roman"/>
                <a:cs typeface="Times New Roman"/>
              </a:rPr>
              <a:t>a</a:t>
            </a:r>
            <a:r>
              <a:rPr sz="2750" dirty="0">
                <a:latin typeface="Times New Roman"/>
                <a:cs typeface="Times New Roman"/>
              </a:rPr>
              <a:t>,</a:t>
            </a:r>
            <a:r>
              <a:rPr sz="2750" spc="-105" dirty="0">
                <a:latin typeface="Times New Roman"/>
                <a:cs typeface="Times New Roman"/>
              </a:rPr>
              <a:t> </a:t>
            </a:r>
            <a:r>
              <a:rPr sz="2750" i="1" dirty="0">
                <a:latin typeface="Times New Roman"/>
                <a:cs typeface="Times New Roman"/>
              </a:rPr>
              <a:t>y</a:t>
            </a:r>
            <a:r>
              <a:rPr sz="2750" i="1" spc="-90" dirty="0">
                <a:latin typeface="Times New Roman"/>
                <a:cs typeface="Times New Roman"/>
              </a:rPr>
              <a:t> </a:t>
            </a:r>
            <a:r>
              <a:rPr sz="2750" dirty="0">
                <a:latin typeface="Symbol"/>
                <a:cs typeface="Symbol"/>
              </a:rPr>
              <a:t></a:t>
            </a:r>
            <a:r>
              <a:rPr sz="2750" spc="-245" dirty="0">
                <a:latin typeface="Times New Roman"/>
                <a:cs typeface="Times New Roman"/>
              </a:rPr>
              <a:t> </a:t>
            </a:r>
            <a:r>
              <a:rPr sz="2750" i="1" spc="20" dirty="0">
                <a:latin typeface="Times New Roman"/>
                <a:cs typeface="Times New Roman"/>
              </a:rPr>
              <a:t>b</a:t>
            </a:r>
            <a:r>
              <a:rPr sz="2750" spc="45" dirty="0">
                <a:latin typeface="Times New Roman"/>
                <a:cs typeface="Times New Roman"/>
              </a:rPr>
              <a:t>)</a:t>
            </a:r>
            <a:r>
              <a:rPr sz="3750" spc="-360" dirty="0">
                <a:latin typeface="Symbol"/>
                <a:cs typeface="Symbol"/>
              </a:rPr>
              <a:t></a:t>
            </a:r>
            <a:r>
              <a:rPr sz="3750" spc="-530" dirty="0">
                <a:latin typeface="Times New Roman"/>
                <a:cs typeface="Times New Roman"/>
              </a:rPr>
              <a:t> </a:t>
            </a:r>
            <a:r>
              <a:rPr sz="2750" dirty="0">
                <a:latin typeface="Symbol"/>
                <a:cs typeface="Symbol"/>
              </a:rPr>
              <a:t></a:t>
            </a:r>
            <a:r>
              <a:rPr sz="2750" spc="135" dirty="0">
                <a:latin typeface="Times New Roman"/>
                <a:cs typeface="Times New Roman"/>
              </a:rPr>
              <a:t> </a:t>
            </a:r>
            <a:r>
              <a:rPr sz="2750" i="1" spc="185" dirty="0">
                <a:latin typeface="Times New Roman"/>
                <a:cs typeface="Times New Roman"/>
              </a:rPr>
              <a:t>g</a:t>
            </a:r>
            <a:r>
              <a:rPr sz="2750" spc="185" dirty="0">
                <a:latin typeface="Times New Roman"/>
                <a:cs typeface="Times New Roman"/>
              </a:rPr>
              <a:t>(</a:t>
            </a:r>
            <a:r>
              <a:rPr sz="2750" i="1" dirty="0">
                <a:latin typeface="Times New Roman"/>
                <a:cs typeface="Times New Roman"/>
              </a:rPr>
              <a:t>x</a:t>
            </a:r>
            <a:r>
              <a:rPr sz="2750" i="1" spc="-125" dirty="0">
                <a:latin typeface="Times New Roman"/>
                <a:cs typeface="Times New Roman"/>
              </a:rPr>
              <a:t> </a:t>
            </a:r>
            <a:r>
              <a:rPr sz="2750" dirty="0">
                <a:latin typeface="Symbol"/>
                <a:cs typeface="Symbol"/>
              </a:rPr>
              <a:t></a:t>
            </a:r>
            <a:r>
              <a:rPr sz="2750" spc="-165" dirty="0">
                <a:latin typeface="Times New Roman"/>
                <a:cs typeface="Times New Roman"/>
              </a:rPr>
              <a:t> </a:t>
            </a:r>
            <a:r>
              <a:rPr sz="2750" i="1" spc="25" dirty="0">
                <a:latin typeface="Times New Roman"/>
                <a:cs typeface="Times New Roman"/>
              </a:rPr>
              <a:t>a</a:t>
            </a:r>
            <a:r>
              <a:rPr sz="2750" dirty="0">
                <a:latin typeface="Times New Roman"/>
                <a:cs typeface="Times New Roman"/>
              </a:rPr>
              <a:t>,</a:t>
            </a:r>
            <a:r>
              <a:rPr sz="2750" spc="-105" dirty="0">
                <a:latin typeface="Times New Roman"/>
                <a:cs typeface="Times New Roman"/>
              </a:rPr>
              <a:t> </a:t>
            </a:r>
            <a:r>
              <a:rPr sz="2750" i="1" dirty="0">
                <a:latin typeface="Times New Roman"/>
                <a:cs typeface="Times New Roman"/>
              </a:rPr>
              <a:t>y</a:t>
            </a:r>
            <a:r>
              <a:rPr sz="2750" i="1" spc="-90" dirty="0">
                <a:latin typeface="Times New Roman"/>
                <a:cs typeface="Times New Roman"/>
              </a:rPr>
              <a:t> </a:t>
            </a:r>
            <a:r>
              <a:rPr sz="2750" dirty="0">
                <a:latin typeface="Symbol"/>
                <a:cs typeface="Symbol"/>
              </a:rPr>
              <a:t></a:t>
            </a:r>
            <a:r>
              <a:rPr sz="2750" spc="-245" dirty="0">
                <a:latin typeface="Times New Roman"/>
                <a:cs typeface="Times New Roman"/>
              </a:rPr>
              <a:t> </a:t>
            </a:r>
            <a:r>
              <a:rPr sz="2750" i="1" spc="20" dirty="0">
                <a:latin typeface="Times New Roman"/>
                <a:cs typeface="Times New Roman"/>
              </a:rPr>
              <a:t>b</a:t>
            </a:r>
            <a:r>
              <a:rPr sz="2750" dirty="0">
                <a:latin typeface="Times New Roman"/>
                <a:cs typeface="Times New Roman"/>
              </a:rPr>
              <a:t>)</a:t>
            </a:r>
            <a:endParaRPr sz="275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954816" y="5055948"/>
            <a:ext cx="603250" cy="260968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spcBef>
                <a:spcPts val="114"/>
              </a:spcBef>
              <a:tabLst>
                <a:tab pos="443865" algn="l"/>
              </a:tabLst>
            </a:pPr>
            <a:r>
              <a:rPr sz="1600" spc="10" dirty="0">
                <a:latin typeface="Symbol"/>
                <a:cs typeface="Symbol"/>
              </a:rPr>
              <a:t></a:t>
            </a:r>
            <a:r>
              <a:rPr sz="1600" spc="10" dirty="0">
                <a:latin typeface="Times New Roman"/>
                <a:cs typeface="Times New Roman"/>
              </a:rPr>
              <a:t>	</a:t>
            </a:r>
            <a:r>
              <a:rPr sz="1600" spc="10" dirty="0">
                <a:latin typeface="Symbol"/>
                <a:cs typeface="Symbol"/>
              </a:rPr>
              <a:t></a:t>
            </a:r>
            <a:endParaRPr sz="1600">
              <a:latin typeface="Symbol"/>
              <a:cs typeface="Symbo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465645" y="4999504"/>
            <a:ext cx="6210300" cy="6584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spcBef>
                <a:spcPts val="100"/>
              </a:spcBef>
            </a:pPr>
            <a:r>
              <a:rPr sz="2750" i="1" spc="5" dirty="0">
                <a:latin typeface="Times New Roman"/>
                <a:cs typeface="Times New Roman"/>
              </a:rPr>
              <a:t>f</a:t>
            </a:r>
            <a:r>
              <a:rPr sz="2750" i="1" spc="-45" dirty="0">
                <a:latin typeface="Times New Roman"/>
                <a:cs typeface="Times New Roman"/>
              </a:rPr>
              <a:t> </a:t>
            </a:r>
            <a:r>
              <a:rPr sz="2750" spc="195" dirty="0">
                <a:latin typeface="Times New Roman"/>
                <a:cs typeface="Times New Roman"/>
              </a:rPr>
              <a:t>(</a:t>
            </a:r>
            <a:r>
              <a:rPr sz="2750" i="1" spc="20" dirty="0">
                <a:latin typeface="Times New Roman"/>
                <a:cs typeface="Times New Roman"/>
              </a:rPr>
              <a:t>x</a:t>
            </a:r>
            <a:r>
              <a:rPr sz="2750" dirty="0">
                <a:latin typeface="Times New Roman"/>
                <a:cs typeface="Times New Roman"/>
              </a:rPr>
              <a:t>,</a:t>
            </a:r>
            <a:r>
              <a:rPr sz="2750" spc="-95" dirty="0">
                <a:latin typeface="Times New Roman"/>
                <a:cs typeface="Times New Roman"/>
              </a:rPr>
              <a:t> </a:t>
            </a:r>
            <a:r>
              <a:rPr sz="2750" i="1" spc="100" dirty="0">
                <a:latin typeface="Times New Roman"/>
                <a:cs typeface="Times New Roman"/>
              </a:rPr>
              <a:t>y</a:t>
            </a:r>
            <a:r>
              <a:rPr sz="2750" spc="5" dirty="0">
                <a:latin typeface="Times New Roman"/>
                <a:cs typeface="Times New Roman"/>
              </a:rPr>
              <a:t>)</a:t>
            </a:r>
            <a:r>
              <a:rPr sz="2750" spc="20" dirty="0">
                <a:latin typeface="Times New Roman"/>
                <a:cs typeface="Times New Roman"/>
              </a:rPr>
              <a:t> </a:t>
            </a:r>
            <a:r>
              <a:rPr sz="2750" spc="10" dirty="0">
                <a:latin typeface="Symbol"/>
                <a:cs typeface="Symbol"/>
              </a:rPr>
              <a:t></a:t>
            </a:r>
            <a:r>
              <a:rPr sz="2750" spc="70" dirty="0">
                <a:latin typeface="Times New Roman"/>
                <a:cs typeface="Times New Roman"/>
              </a:rPr>
              <a:t> </a:t>
            </a:r>
            <a:r>
              <a:rPr sz="6225" spc="-457" baseline="-13386" dirty="0">
                <a:latin typeface="Symbol"/>
                <a:cs typeface="Symbol"/>
              </a:rPr>
              <a:t></a:t>
            </a:r>
            <a:r>
              <a:rPr sz="2400" spc="97" baseline="-52083" dirty="0">
                <a:latin typeface="Symbol"/>
                <a:cs typeface="Symbol"/>
              </a:rPr>
              <a:t></a:t>
            </a:r>
            <a:r>
              <a:rPr sz="2400" spc="15" baseline="-52083" dirty="0">
                <a:latin typeface="Symbol"/>
                <a:cs typeface="Symbol"/>
              </a:rPr>
              <a:t></a:t>
            </a:r>
            <a:r>
              <a:rPr sz="2400" spc="75" baseline="-52083" dirty="0">
                <a:latin typeface="Times New Roman"/>
                <a:cs typeface="Times New Roman"/>
              </a:rPr>
              <a:t> </a:t>
            </a:r>
            <a:r>
              <a:rPr sz="6225" spc="-442" baseline="-13386" dirty="0">
                <a:latin typeface="Symbol"/>
                <a:cs typeface="Symbol"/>
              </a:rPr>
              <a:t></a:t>
            </a:r>
            <a:r>
              <a:rPr sz="2400" spc="89" baseline="-52083" dirty="0">
                <a:latin typeface="Symbol"/>
                <a:cs typeface="Symbol"/>
              </a:rPr>
              <a:t></a:t>
            </a:r>
            <a:r>
              <a:rPr sz="2400" spc="15" baseline="-52083" dirty="0">
                <a:latin typeface="Symbol"/>
                <a:cs typeface="Symbol"/>
              </a:rPr>
              <a:t></a:t>
            </a:r>
            <a:r>
              <a:rPr sz="2400" baseline="-52083" dirty="0">
                <a:latin typeface="Times New Roman"/>
                <a:cs typeface="Times New Roman"/>
              </a:rPr>
              <a:t> </a:t>
            </a:r>
            <a:r>
              <a:rPr sz="2400" spc="209" baseline="-52083" dirty="0">
                <a:latin typeface="Times New Roman"/>
                <a:cs typeface="Times New Roman"/>
              </a:rPr>
              <a:t> </a:t>
            </a:r>
            <a:r>
              <a:rPr sz="2750" i="1" spc="5" dirty="0">
                <a:latin typeface="Times New Roman"/>
                <a:cs typeface="Times New Roman"/>
              </a:rPr>
              <a:t>f</a:t>
            </a:r>
            <a:r>
              <a:rPr sz="2750" i="1" spc="-45" dirty="0">
                <a:latin typeface="Times New Roman"/>
                <a:cs typeface="Times New Roman"/>
              </a:rPr>
              <a:t> </a:t>
            </a:r>
            <a:r>
              <a:rPr sz="2750" spc="-145" dirty="0">
                <a:latin typeface="Times New Roman"/>
                <a:cs typeface="Times New Roman"/>
              </a:rPr>
              <a:t>(</a:t>
            </a:r>
            <a:r>
              <a:rPr sz="2900" spc="-85" dirty="0">
                <a:latin typeface="Symbol"/>
                <a:cs typeface="Symbol"/>
              </a:rPr>
              <a:t></a:t>
            </a:r>
            <a:r>
              <a:rPr sz="2900" spc="-459" dirty="0">
                <a:latin typeface="Times New Roman"/>
                <a:cs typeface="Times New Roman"/>
              </a:rPr>
              <a:t> </a:t>
            </a:r>
            <a:r>
              <a:rPr sz="2750" dirty="0">
                <a:latin typeface="Times New Roman"/>
                <a:cs typeface="Times New Roman"/>
              </a:rPr>
              <a:t>,</a:t>
            </a:r>
            <a:r>
              <a:rPr sz="2750" spc="-310" dirty="0">
                <a:latin typeface="Times New Roman"/>
                <a:cs typeface="Times New Roman"/>
              </a:rPr>
              <a:t> </a:t>
            </a:r>
            <a:r>
              <a:rPr sz="2900" spc="-75" dirty="0">
                <a:latin typeface="Symbol"/>
                <a:cs typeface="Symbol"/>
              </a:rPr>
              <a:t></a:t>
            </a:r>
            <a:r>
              <a:rPr sz="2900" spc="-355" dirty="0">
                <a:latin typeface="Times New Roman"/>
                <a:cs typeface="Times New Roman"/>
              </a:rPr>
              <a:t> </a:t>
            </a:r>
            <a:r>
              <a:rPr sz="2750" spc="-105" dirty="0">
                <a:latin typeface="Times New Roman"/>
                <a:cs typeface="Times New Roman"/>
              </a:rPr>
              <a:t>)</a:t>
            </a:r>
            <a:r>
              <a:rPr sz="2900" spc="-65" dirty="0">
                <a:latin typeface="Symbol"/>
                <a:cs typeface="Symbol"/>
              </a:rPr>
              <a:t></a:t>
            </a:r>
            <a:r>
              <a:rPr sz="2900" spc="-295" dirty="0">
                <a:latin typeface="Times New Roman"/>
                <a:cs typeface="Times New Roman"/>
              </a:rPr>
              <a:t> </a:t>
            </a:r>
            <a:r>
              <a:rPr sz="2750" spc="195" dirty="0">
                <a:latin typeface="Times New Roman"/>
                <a:cs typeface="Times New Roman"/>
              </a:rPr>
              <a:t>(</a:t>
            </a:r>
            <a:r>
              <a:rPr sz="2750" i="1" spc="5" dirty="0">
                <a:latin typeface="Times New Roman"/>
                <a:cs typeface="Times New Roman"/>
              </a:rPr>
              <a:t>x</a:t>
            </a:r>
            <a:r>
              <a:rPr sz="2750" i="1" spc="-114" dirty="0">
                <a:latin typeface="Times New Roman"/>
                <a:cs typeface="Times New Roman"/>
              </a:rPr>
              <a:t> </a:t>
            </a:r>
            <a:r>
              <a:rPr sz="2750" spc="10" dirty="0">
                <a:latin typeface="Symbol"/>
                <a:cs typeface="Symbol"/>
              </a:rPr>
              <a:t></a:t>
            </a:r>
            <a:r>
              <a:rPr sz="2750" spc="-360" dirty="0">
                <a:latin typeface="Times New Roman"/>
                <a:cs typeface="Times New Roman"/>
              </a:rPr>
              <a:t> </a:t>
            </a:r>
            <a:r>
              <a:rPr sz="2900" spc="-85" dirty="0">
                <a:latin typeface="Symbol"/>
                <a:cs typeface="Symbol"/>
              </a:rPr>
              <a:t></a:t>
            </a:r>
            <a:r>
              <a:rPr sz="2900" spc="-459" dirty="0">
                <a:latin typeface="Times New Roman"/>
                <a:cs typeface="Times New Roman"/>
              </a:rPr>
              <a:t> </a:t>
            </a:r>
            <a:r>
              <a:rPr sz="2750" dirty="0">
                <a:latin typeface="Times New Roman"/>
                <a:cs typeface="Times New Roman"/>
              </a:rPr>
              <a:t>,</a:t>
            </a:r>
            <a:r>
              <a:rPr sz="2750" spc="-95" dirty="0">
                <a:latin typeface="Times New Roman"/>
                <a:cs typeface="Times New Roman"/>
              </a:rPr>
              <a:t> </a:t>
            </a:r>
            <a:r>
              <a:rPr sz="2750" i="1" spc="5" dirty="0">
                <a:latin typeface="Times New Roman"/>
                <a:cs typeface="Times New Roman"/>
              </a:rPr>
              <a:t>y</a:t>
            </a:r>
            <a:r>
              <a:rPr sz="2750" i="1" spc="-70" dirty="0">
                <a:latin typeface="Times New Roman"/>
                <a:cs typeface="Times New Roman"/>
              </a:rPr>
              <a:t> </a:t>
            </a:r>
            <a:r>
              <a:rPr sz="2750" spc="10" dirty="0">
                <a:latin typeface="Symbol"/>
                <a:cs typeface="Symbol"/>
              </a:rPr>
              <a:t></a:t>
            </a:r>
            <a:r>
              <a:rPr sz="2750" spc="-110" dirty="0">
                <a:latin typeface="Times New Roman"/>
                <a:cs typeface="Times New Roman"/>
              </a:rPr>
              <a:t> </a:t>
            </a:r>
            <a:r>
              <a:rPr sz="2900" spc="-75" dirty="0">
                <a:latin typeface="Symbol"/>
                <a:cs typeface="Symbol"/>
              </a:rPr>
              <a:t></a:t>
            </a:r>
            <a:r>
              <a:rPr sz="2900" spc="-355" dirty="0">
                <a:latin typeface="Times New Roman"/>
                <a:cs typeface="Times New Roman"/>
              </a:rPr>
              <a:t> </a:t>
            </a:r>
            <a:r>
              <a:rPr sz="2750" spc="70" dirty="0">
                <a:latin typeface="Times New Roman"/>
                <a:cs typeface="Times New Roman"/>
              </a:rPr>
              <a:t>)</a:t>
            </a:r>
            <a:r>
              <a:rPr sz="2750" i="1" spc="-10" dirty="0">
                <a:latin typeface="Times New Roman"/>
                <a:cs typeface="Times New Roman"/>
              </a:rPr>
              <a:t>d</a:t>
            </a:r>
            <a:r>
              <a:rPr sz="2900" spc="-75" dirty="0">
                <a:latin typeface="Symbol"/>
                <a:cs typeface="Symbol"/>
              </a:rPr>
              <a:t></a:t>
            </a:r>
            <a:r>
              <a:rPr sz="2750" i="1" spc="-10" dirty="0">
                <a:latin typeface="Times New Roman"/>
                <a:cs typeface="Times New Roman"/>
              </a:rPr>
              <a:t>d</a:t>
            </a:r>
            <a:r>
              <a:rPr sz="2900" spc="-75" dirty="0">
                <a:latin typeface="Symbol"/>
                <a:cs typeface="Symbol"/>
              </a:rPr>
              <a:t></a:t>
            </a:r>
            <a:endParaRPr sz="2900">
              <a:latin typeface="Symbol"/>
              <a:cs typeface="Symbol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D3B73E7B-647D-09CB-35F4-E842C2EF2A28}"/>
              </a:ext>
            </a:extLst>
          </p:cNvPr>
          <p:cNvSpPr txBox="1"/>
          <p:nvPr/>
        </p:nvSpPr>
        <p:spPr>
          <a:xfrm>
            <a:off x="245269" y="276225"/>
            <a:ext cx="10744200" cy="5066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55600" indent="-342900">
              <a:lnSpc>
                <a:spcPts val="2875"/>
              </a:lnSpc>
              <a:buClr>
                <a:srgbClr val="330065"/>
              </a:buClr>
              <a:buSzPct val="70833"/>
              <a:buFont typeface="Wingdings"/>
              <a:buChar char=""/>
              <a:tabLst>
                <a:tab pos="354965" algn="l"/>
                <a:tab pos="355600" algn="l"/>
              </a:tabLst>
            </a:pPr>
            <a:r>
              <a:rPr lang="en-IN" sz="4000" spc="-5" dirty="0">
                <a:solidFill>
                  <a:srgbClr val="FF0000"/>
                </a:solidFill>
              </a:rPr>
              <a:t>Linear,</a:t>
            </a:r>
            <a:r>
              <a:rPr lang="en-IN" sz="4000" spc="20" dirty="0">
                <a:solidFill>
                  <a:srgbClr val="FF0000"/>
                </a:solidFill>
              </a:rPr>
              <a:t> </a:t>
            </a:r>
            <a:r>
              <a:rPr lang="en-IN" sz="4000" spc="-5" dirty="0">
                <a:solidFill>
                  <a:srgbClr val="FF0000"/>
                </a:solidFill>
              </a:rPr>
              <a:t>Position-Invariant</a:t>
            </a:r>
            <a:r>
              <a:rPr lang="en-IN" sz="4000" spc="25" dirty="0">
                <a:solidFill>
                  <a:srgbClr val="FF0000"/>
                </a:solidFill>
              </a:rPr>
              <a:t> </a:t>
            </a:r>
            <a:r>
              <a:rPr lang="en-IN" sz="4000" spc="-5" dirty="0">
                <a:solidFill>
                  <a:srgbClr val="FF0000"/>
                </a:solidFill>
              </a:rPr>
              <a:t>Degradations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pPr/>
              <a:t>57</a:t>
            </a:fld>
            <a:endParaRPr lang="en-IN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687105" y="2934716"/>
            <a:ext cx="1341755" cy="4216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indent="-342900">
              <a:spcBef>
                <a:spcPts val="95"/>
              </a:spcBef>
              <a:buClr>
                <a:srgbClr val="330065"/>
              </a:buClr>
              <a:buSzPct val="69230"/>
              <a:buFont typeface="Wingdings"/>
              <a:buChar char=""/>
              <a:tabLst>
                <a:tab pos="354965" algn="l"/>
                <a:tab pos="355600" algn="l"/>
              </a:tabLst>
            </a:pPr>
            <a:r>
              <a:rPr sz="2600" spc="-5" dirty="0">
                <a:latin typeface="Arial MT"/>
                <a:cs typeface="Arial MT"/>
              </a:rPr>
              <a:t>Where</a:t>
            </a:r>
            <a:endParaRPr sz="26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962960" y="4244609"/>
            <a:ext cx="763905" cy="4216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2600" dirty="0">
                <a:latin typeface="Arial MT"/>
                <a:cs typeface="Arial MT"/>
              </a:rPr>
              <a:t>then,</a:t>
            </a:r>
            <a:endParaRPr sz="26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902239" y="1918006"/>
            <a:ext cx="640715" cy="27699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spcBef>
                <a:spcPts val="120"/>
              </a:spcBef>
              <a:tabLst>
                <a:tab pos="471170" algn="l"/>
              </a:tabLst>
            </a:pPr>
            <a:r>
              <a:rPr sz="1700" spc="15" dirty="0">
                <a:latin typeface="Symbol"/>
                <a:cs typeface="Symbol"/>
              </a:rPr>
              <a:t></a:t>
            </a:r>
            <a:r>
              <a:rPr sz="1700" spc="15" dirty="0">
                <a:latin typeface="Times New Roman"/>
                <a:cs typeface="Times New Roman"/>
              </a:rPr>
              <a:t>	</a:t>
            </a:r>
            <a:r>
              <a:rPr sz="1700" spc="15" dirty="0">
                <a:latin typeface="Symbol"/>
                <a:cs typeface="Symbol"/>
              </a:rPr>
              <a:t></a:t>
            </a:r>
            <a:endParaRPr sz="1700">
              <a:latin typeface="Symbol"/>
              <a:cs typeface="Symbo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298047" y="1857482"/>
            <a:ext cx="6132195" cy="7010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100">
              <a:spcBef>
                <a:spcPts val="130"/>
              </a:spcBef>
            </a:pPr>
            <a:r>
              <a:rPr sz="2950" b="0" i="1" spc="210" dirty="0">
                <a:solidFill>
                  <a:srgbClr val="000000"/>
                </a:solidFill>
                <a:latin typeface="Times New Roman"/>
                <a:cs typeface="Times New Roman"/>
              </a:rPr>
              <a:t>g</a:t>
            </a:r>
            <a:r>
              <a:rPr sz="2950" b="0" spc="200" dirty="0">
                <a:solidFill>
                  <a:srgbClr val="000000"/>
                </a:solidFill>
                <a:latin typeface="Times New Roman"/>
                <a:cs typeface="Times New Roman"/>
              </a:rPr>
              <a:t>(</a:t>
            </a:r>
            <a:r>
              <a:rPr sz="2950" b="0" i="1" spc="5" dirty="0">
                <a:solidFill>
                  <a:srgbClr val="000000"/>
                </a:solidFill>
                <a:latin typeface="Times New Roman"/>
                <a:cs typeface="Times New Roman"/>
              </a:rPr>
              <a:t>x</a:t>
            </a:r>
            <a:r>
              <a:rPr sz="2950" b="0" dirty="0">
                <a:solidFill>
                  <a:srgbClr val="000000"/>
                </a:solidFill>
                <a:latin typeface="Times New Roman"/>
                <a:cs typeface="Times New Roman"/>
              </a:rPr>
              <a:t>,</a:t>
            </a:r>
            <a:r>
              <a:rPr sz="2950" b="0" spc="-1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950" b="0" i="1" spc="100" dirty="0">
                <a:solidFill>
                  <a:srgbClr val="000000"/>
                </a:solidFill>
                <a:latin typeface="Times New Roman"/>
                <a:cs typeface="Times New Roman"/>
              </a:rPr>
              <a:t>y</a:t>
            </a:r>
            <a:r>
              <a:rPr sz="2950" b="0" dirty="0">
                <a:solidFill>
                  <a:srgbClr val="000000"/>
                </a:solidFill>
                <a:latin typeface="Times New Roman"/>
                <a:cs typeface="Times New Roman"/>
              </a:rPr>
              <a:t>)</a:t>
            </a:r>
            <a:r>
              <a:rPr sz="2950" b="0" spc="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950" b="0" dirty="0">
                <a:solidFill>
                  <a:srgbClr val="000000"/>
                </a:solidFill>
                <a:latin typeface="Symbol"/>
                <a:cs typeface="Symbol"/>
              </a:rPr>
              <a:t></a:t>
            </a:r>
            <a:r>
              <a:rPr sz="2950" b="0" spc="5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6600" b="0" spc="-472" baseline="-13257" dirty="0">
                <a:solidFill>
                  <a:srgbClr val="000000"/>
                </a:solidFill>
                <a:latin typeface="Symbol"/>
                <a:cs typeface="Symbol"/>
              </a:rPr>
              <a:t></a:t>
            </a:r>
            <a:r>
              <a:rPr sz="2550" b="0" spc="97" baseline="-52287" dirty="0">
                <a:solidFill>
                  <a:srgbClr val="000000"/>
                </a:solidFill>
                <a:latin typeface="Symbol"/>
                <a:cs typeface="Symbol"/>
              </a:rPr>
              <a:t></a:t>
            </a:r>
            <a:r>
              <a:rPr sz="2550" b="0" spc="22" baseline="-52287" dirty="0">
                <a:solidFill>
                  <a:srgbClr val="000000"/>
                </a:solidFill>
                <a:latin typeface="Symbol"/>
                <a:cs typeface="Symbol"/>
              </a:rPr>
              <a:t></a:t>
            </a:r>
            <a:r>
              <a:rPr sz="2550" b="0" spc="75" baseline="-52287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6600" b="0" spc="-465" baseline="-13257" dirty="0">
                <a:solidFill>
                  <a:srgbClr val="000000"/>
                </a:solidFill>
                <a:latin typeface="Symbol"/>
                <a:cs typeface="Symbol"/>
              </a:rPr>
              <a:t></a:t>
            </a:r>
            <a:r>
              <a:rPr sz="2550" b="0" spc="97" baseline="-52287" dirty="0">
                <a:solidFill>
                  <a:srgbClr val="000000"/>
                </a:solidFill>
                <a:latin typeface="Symbol"/>
                <a:cs typeface="Symbol"/>
              </a:rPr>
              <a:t></a:t>
            </a:r>
            <a:r>
              <a:rPr sz="2550" b="0" spc="22" baseline="-52287" dirty="0">
                <a:solidFill>
                  <a:srgbClr val="000000"/>
                </a:solidFill>
                <a:latin typeface="Symbol"/>
                <a:cs typeface="Symbol"/>
              </a:rPr>
              <a:t></a:t>
            </a:r>
            <a:r>
              <a:rPr sz="2550" b="0" baseline="-52287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550" b="0" spc="209" baseline="-52287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950" b="0" i="1" dirty="0">
                <a:solidFill>
                  <a:srgbClr val="000000"/>
                </a:solidFill>
                <a:latin typeface="Times New Roman"/>
                <a:cs typeface="Times New Roman"/>
              </a:rPr>
              <a:t>f</a:t>
            </a:r>
            <a:r>
              <a:rPr sz="2950" b="0" i="1" spc="-5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950" b="0" spc="-165" dirty="0">
                <a:solidFill>
                  <a:srgbClr val="000000"/>
                </a:solidFill>
                <a:latin typeface="Times New Roman"/>
                <a:cs typeface="Times New Roman"/>
              </a:rPr>
              <a:t>(</a:t>
            </a:r>
            <a:r>
              <a:rPr sz="3100" b="0" spc="-95" dirty="0">
                <a:solidFill>
                  <a:srgbClr val="000000"/>
                </a:solidFill>
                <a:latin typeface="Symbol"/>
                <a:cs typeface="Symbol"/>
              </a:rPr>
              <a:t></a:t>
            </a:r>
            <a:r>
              <a:rPr sz="3100" b="0" spc="-5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950" b="0" dirty="0">
                <a:solidFill>
                  <a:srgbClr val="000000"/>
                </a:solidFill>
                <a:latin typeface="Times New Roman"/>
                <a:cs typeface="Times New Roman"/>
              </a:rPr>
              <a:t>,</a:t>
            </a:r>
            <a:r>
              <a:rPr sz="2950" b="0" spc="-3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3100" b="0" spc="-80" dirty="0">
                <a:solidFill>
                  <a:srgbClr val="000000"/>
                </a:solidFill>
                <a:latin typeface="Symbol"/>
                <a:cs typeface="Symbol"/>
              </a:rPr>
              <a:t></a:t>
            </a:r>
            <a:r>
              <a:rPr sz="3100" b="0" spc="-39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950" b="0" spc="65" dirty="0">
                <a:solidFill>
                  <a:srgbClr val="000000"/>
                </a:solidFill>
                <a:latin typeface="Times New Roman"/>
                <a:cs typeface="Times New Roman"/>
              </a:rPr>
              <a:t>)</a:t>
            </a:r>
            <a:r>
              <a:rPr sz="2950" b="0" i="1" spc="25" dirty="0">
                <a:solidFill>
                  <a:srgbClr val="000000"/>
                </a:solidFill>
                <a:latin typeface="Times New Roman"/>
                <a:cs typeface="Times New Roman"/>
              </a:rPr>
              <a:t>h</a:t>
            </a:r>
            <a:r>
              <a:rPr sz="2950" b="0" spc="200" dirty="0">
                <a:solidFill>
                  <a:srgbClr val="000000"/>
                </a:solidFill>
                <a:latin typeface="Times New Roman"/>
                <a:cs typeface="Times New Roman"/>
              </a:rPr>
              <a:t>(</a:t>
            </a:r>
            <a:r>
              <a:rPr sz="2950" b="0" i="1" spc="10" dirty="0">
                <a:solidFill>
                  <a:srgbClr val="000000"/>
                </a:solidFill>
                <a:latin typeface="Times New Roman"/>
                <a:cs typeface="Times New Roman"/>
              </a:rPr>
              <a:t>x</a:t>
            </a:r>
            <a:r>
              <a:rPr sz="2950" b="0" spc="125" dirty="0">
                <a:solidFill>
                  <a:srgbClr val="000000"/>
                </a:solidFill>
                <a:latin typeface="Times New Roman"/>
                <a:cs typeface="Times New Roman"/>
              </a:rPr>
              <a:t>,</a:t>
            </a:r>
            <a:r>
              <a:rPr sz="3100" b="0" spc="-95" dirty="0">
                <a:solidFill>
                  <a:srgbClr val="000000"/>
                </a:solidFill>
                <a:latin typeface="Symbol"/>
                <a:cs typeface="Symbol"/>
              </a:rPr>
              <a:t></a:t>
            </a:r>
            <a:r>
              <a:rPr sz="3100" b="0" spc="-49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950" b="0" dirty="0">
                <a:solidFill>
                  <a:srgbClr val="000000"/>
                </a:solidFill>
                <a:latin typeface="Times New Roman"/>
                <a:cs typeface="Times New Roman"/>
              </a:rPr>
              <a:t>,</a:t>
            </a:r>
            <a:r>
              <a:rPr sz="2950" b="0" spc="-1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950" b="0" i="1" spc="55" dirty="0">
                <a:solidFill>
                  <a:srgbClr val="000000"/>
                </a:solidFill>
                <a:latin typeface="Times New Roman"/>
                <a:cs typeface="Times New Roman"/>
              </a:rPr>
              <a:t>y</a:t>
            </a:r>
            <a:r>
              <a:rPr sz="2950" b="0" dirty="0">
                <a:solidFill>
                  <a:srgbClr val="000000"/>
                </a:solidFill>
                <a:latin typeface="Times New Roman"/>
                <a:cs typeface="Times New Roman"/>
              </a:rPr>
              <a:t>,</a:t>
            </a:r>
            <a:r>
              <a:rPr sz="2950" b="0" spc="-34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3100" b="0" spc="-80" dirty="0">
                <a:solidFill>
                  <a:srgbClr val="000000"/>
                </a:solidFill>
                <a:latin typeface="Symbol"/>
                <a:cs typeface="Symbol"/>
              </a:rPr>
              <a:t></a:t>
            </a:r>
            <a:r>
              <a:rPr sz="3100" b="0" spc="-39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950" b="0" spc="-165" dirty="0">
                <a:solidFill>
                  <a:srgbClr val="000000"/>
                </a:solidFill>
                <a:latin typeface="Times New Roman"/>
                <a:cs typeface="Times New Roman"/>
              </a:rPr>
              <a:t>)</a:t>
            </a:r>
            <a:r>
              <a:rPr sz="2950" b="0" i="1" spc="-20" dirty="0">
                <a:solidFill>
                  <a:srgbClr val="000000"/>
                </a:solidFill>
                <a:latin typeface="Times New Roman"/>
                <a:cs typeface="Times New Roman"/>
              </a:rPr>
              <a:t>d</a:t>
            </a:r>
            <a:r>
              <a:rPr sz="3100" b="0" spc="-90" dirty="0">
                <a:solidFill>
                  <a:srgbClr val="000000"/>
                </a:solidFill>
                <a:latin typeface="Symbol"/>
                <a:cs typeface="Symbol"/>
              </a:rPr>
              <a:t></a:t>
            </a:r>
            <a:r>
              <a:rPr sz="2950" b="0" i="1" spc="-20" dirty="0">
                <a:solidFill>
                  <a:srgbClr val="000000"/>
                </a:solidFill>
                <a:latin typeface="Times New Roman"/>
                <a:cs typeface="Times New Roman"/>
              </a:rPr>
              <a:t>d</a:t>
            </a:r>
            <a:r>
              <a:rPr sz="3100" b="0" spc="-80" dirty="0">
                <a:solidFill>
                  <a:srgbClr val="000000"/>
                </a:solidFill>
                <a:latin typeface="Symbol"/>
                <a:cs typeface="Symbol"/>
              </a:rPr>
              <a:t></a:t>
            </a:r>
            <a:endParaRPr sz="3100">
              <a:latin typeface="Symbol"/>
              <a:cs typeface="Symbo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357407" y="2778472"/>
            <a:ext cx="4256405" cy="5549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spcBef>
                <a:spcPts val="125"/>
              </a:spcBef>
            </a:pPr>
            <a:r>
              <a:rPr sz="2550" i="1" spc="10" dirty="0">
                <a:latin typeface="Times New Roman"/>
                <a:cs typeface="Times New Roman"/>
              </a:rPr>
              <a:t>h</a:t>
            </a:r>
            <a:r>
              <a:rPr sz="2550" spc="165" dirty="0">
                <a:latin typeface="Times New Roman"/>
                <a:cs typeface="Times New Roman"/>
              </a:rPr>
              <a:t>(</a:t>
            </a:r>
            <a:r>
              <a:rPr sz="2550" i="1" dirty="0">
                <a:latin typeface="Times New Roman"/>
                <a:cs typeface="Times New Roman"/>
              </a:rPr>
              <a:t>x</a:t>
            </a:r>
            <a:r>
              <a:rPr sz="2550" spc="95" dirty="0">
                <a:latin typeface="Times New Roman"/>
                <a:cs typeface="Times New Roman"/>
              </a:rPr>
              <a:t>,</a:t>
            </a:r>
            <a:r>
              <a:rPr sz="2650" spc="-70" dirty="0">
                <a:latin typeface="Symbol"/>
                <a:cs typeface="Symbol"/>
              </a:rPr>
              <a:t></a:t>
            </a:r>
            <a:r>
              <a:rPr sz="2650" spc="-425" dirty="0">
                <a:latin typeface="Times New Roman"/>
                <a:cs typeface="Times New Roman"/>
              </a:rPr>
              <a:t> </a:t>
            </a:r>
            <a:r>
              <a:rPr sz="2550" spc="-5" dirty="0">
                <a:latin typeface="Times New Roman"/>
                <a:cs typeface="Times New Roman"/>
              </a:rPr>
              <a:t>,</a:t>
            </a:r>
            <a:r>
              <a:rPr sz="2550" spc="-105" dirty="0">
                <a:latin typeface="Times New Roman"/>
                <a:cs typeface="Times New Roman"/>
              </a:rPr>
              <a:t> </a:t>
            </a:r>
            <a:r>
              <a:rPr sz="2550" i="1" spc="40" dirty="0">
                <a:latin typeface="Times New Roman"/>
                <a:cs typeface="Times New Roman"/>
              </a:rPr>
              <a:t>y</a:t>
            </a:r>
            <a:r>
              <a:rPr sz="2550" spc="-5" dirty="0">
                <a:latin typeface="Times New Roman"/>
                <a:cs typeface="Times New Roman"/>
              </a:rPr>
              <a:t>,</a:t>
            </a:r>
            <a:r>
              <a:rPr sz="2550" spc="-295" dirty="0">
                <a:latin typeface="Times New Roman"/>
                <a:cs typeface="Times New Roman"/>
              </a:rPr>
              <a:t> </a:t>
            </a:r>
            <a:r>
              <a:rPr sz="2650" spc="-60" dirty="0">
                <a:latin typeface="Symbol"/>
                <a:cs typeface="Symbol"/>
              </a:rPr>
              <a:t></a:t>
            </a:r>
            <a:r>
              <a:rPr sz="2650" spc="-345" dirty="0">
                <a:latin typeface="Times New Roman"/>
                <a:cs typeface="Times New Roman"/>
              </a:rPr>
              <a:t> </a:t>
            </a:r>
            <a:r>
              <a:rPr sz="2550" spc="-5" dirty="0">
                <a:latin typeface="Times New Roman"/>
                <a:cs typeface="Times New Roman"/>
              </a:rPr>
              <a:t>)</a:t>
            </a:r>
            <a:r>
              <a:rPr sz="2550" dirty="0">
                <a:latin typeface="Times New Roman"/>
                <a:cs typeface="Times New Roman"/>
              </a:rPr>
              <a:t> </a:t>
            </a:r>
            <a:r>
              <a:rPr sz="2550" spc="-5" dirty="0">
                <a:latin typeface="Symbol"/>
                <a:cs typeface="Symbol"/>
              </a:rPr>
              <a:t></a:t>
            </a:r>
            <a:r>
              <a:rPr sz="2550" spc="75" dirty="0">
                <a:latin typeface="Times New Roman"/>
                <a:cs typeface="Times New Roman"/>
              </a:rPr>
              <a:t> </a:t>
            </a:r>
            <a:r>
              <a:rPr sz="2550" i="1" spc="-10" dirty="0">
                <a:latin typeface="Times New Roman"/>
                <a:cs typeface="Times New Roman"/>
              </a:rPr>
              <a:t>H</a:t>
            </a:r>
            <a:r>
              <a:rPr sz="2550" i="1" spc="-385" dirty="0">
                <a:latin typeface="Times New Roman"/>
                <a:cs typeface="Times New Roman"/>
              </a:rPr>
              <a:t> </a:t>
            </a:r>
            <a:r>
              <a:rPr sz="3450" spc="-615" dirty="0">
                <a:latin typeface="Symbol"/>
                <a:cs typeface="Symbol"/>
              </a:rPr>
              <a:t></a:t>
            </a:r>
            <a:r>
              <a:rPr sz="2650" spc="-55" dirty="0">
                <a:latin typeface="Symbol"/>
                <a:cs typeface="Symbol"/>
              </a:rPr>
              <a:t></a:t>
            </a:r>
            <a:r>
              <a:rPr sz="2650" spc="-275" dirty="0">
                <a:latin typeface="Times New Roman"/>
                <a:cs typeface="Times New Roman"/>
              </a:rPr>
              <a:t> </a:t>
            </a:r>
            <a:r>
              <a:rPr sz="2550" spc="160" dirty="0">
                <a:latin typeface="Times New Roman"/>
                <a:cs typeface="Times New Roman"/>
              </a:rPr>
              <a:t>(</a:t>
            </a:r>
            <a:r>
              <a:rPr sz="2550" i="1" spc="-5" dirty="0">
                <a:latin typeface="Times New Roman"/>
                <a:cs typeface="Times New Roman"/>
              </a:rPr>
              <a:t>x</a:t>
            </a:r>
            <a:r>
              <a:rPr sz="2550" i="1" spc="-125" dirty="0">
                <a:latin typeface="Times New Roman"/>
                <a:cs typeface="Times New Roman"/>
              </a:rPr>
              <a:t> </a:t>
            </a:r>
            <a:r>
              <a:rPr sz="2550" spc="-5" dirty="0">
                <a:latin typeface="Symbol"/>
                <a:cs typeface="Symbol"/>
              </a:rPr>
              <a:t></a:t>
            </a:r>
            <a:r>
              <a:rPr sz="2550" spc="-355" dirty="0">
                <a:latin typeface="Times New Roman"/>
                <a:cs typeface="Times New Roman"/>
              </a:rPr>
              <a:t> </a:t>
            </a:r>
            <a:r>
              <a:rPr sz="2650" spc="-70" dirty="0">
                <a:latin typeface="Symbol"/>
                <a:cs typeface="Symbol"/>
              </a:rPr>
              <a:t></a:t>
            </a:r>
            <a:r>
              <a:rPr sz="2650" spc="-430" dirty="0">
                <a:latin typeface="Times New Roman"/>
                <a:cs typeface="Times New Roman"/>
              </a:rPr>
              <a:t> </a:t>
            </a:r>
            <a:r>
              <a:rPr sz="2550" spc="-5" dirty="0">
                <a:latin typeface="Times New Roman"/>
                <a:cs typeface="Times New Roman"/>
              </a:rPr>
              <a:t>,</a:t>
            </a:r>
            <a:r>
              <a:rPr sz="2550" spc="-100" dirty="0">
                <a:latin typeface="Times New Roman"/>
                <a:cs typeface="Times New Roman"/>
              </a:rPr>
              <a:t> </a:t>
            </a:r>
            <a:r>
              <a:rPr sz="2550" i="1" spc="-5" dirty="0">
                <a:latin typeface="Times New Roman"/>
                <a:cs typeface="Times New Roman"/>
              </a:rPr>
              <a:t>y</a:t>
            </a:r>
            <a:r>
              <a:rPr sz="2550" i="1" spc="-90" dirty="0">
                <a:latin typeface="Times New Roman"/>
                <a:cs typeface="Times New Roman"/>
              </a:rPr>
              <a:t> </a:t>
            </a:r>
            <a:r>
              <a:rPr sz="2550" spc="-5" dirty="0">
                <a:latin typeface="Symbol"/>
                <a:cs typeface="Symbol"/>
              </a:rPr>
              <a:t></a:t>
            </a:r>
            <a:r>
              <a:rPr sz="2550" spc="-120" dirty="0">
                <a:latin typeface="Times New Roman"/>
                <a:cs typeface="Times New Roman"/>
              </a:rPr>
              <a:t> </a:t>
            </a:r>
            <a:r>
              <a:rPr sz="2650" spc="-60" dirty="0">
                <a:latin typeface="Symbol"/>
                <a:cs typeface="Symbol"/>
              </a:rPr>
              <a:t></a:t>
            </a:r>
            <a:r>
              <a:rPr sz="2650" spc="-340" dirty="0">
                <a:latin typeface="Times New Roman"/>
                <a:cs typeface="Times New Roman"/>
              </a:rPr>
              <a:t> </a:t>
            </a:r>
            <a:r>
              <a:rPr sz="2550" spc="35" dirty="0">
                <a:latin typeface="Times New Roman"/>
                <a:cs typeface="Times New Roman"/>
              </a:rPr>
              <a:t>)</a:t>
            </a:r>
            <a:r>
              <a:rPr sz="3450" spc="-330" dirty="0">
                <a:latin typeface="Symbol"/>
                <a:cs typeface="Symbol"/>
              </a:rPr>
              <a:t></a:t>
            </a:r>
            <a:endParaRPr sz="3450">
              <a:latin typeface="Symbol"/>
              <a:cs typeface="Symbo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687104" y="3296551"/>
            <a:ext cx="6311900" cy="1132205"/>
          </a:xfrm>
          <a:prstGeom prst="rect">
            <a:avLst/>
          </a:prstGeom>
        </p:spPr>
        <p:txBody>
          <a:bodyPr vert="horz" wrap="square" lIns="0" tIns="86995" rIns="0" bIns="0" rtlCol="0">
            <a:spAutoFit/>
          </a:bodyPr>
          <a:lstStyle/>
          <a:p>
            <a:pPr marL="355600" indent="-342900">
              <a:spcBef>
                <a:spcPts val="685"/>
              </a:spcBef>
              <a:buClr>
                <a:srgbClr val="330065"/>
              </a:buClr>
              <a:buSzPct val="69230"/>
              <a:buFont typeface="Wingdings"/>
              <a:buChar char=""/>
              <a:tabLst>
                <a:tab pos="354965" algn="l"/>
                <a:tab pos="355600" algn="l"/>
              </a:tabLst>
            </a:pPr>
            <a:r>
              <a:rPr sz="2600" spc="-5" dirty="0">
                <a:latin typeface="Arial MT"/>
                <a:cs typeface="Arial MT"/>
              </a:rPr>
              <a:t>If H</a:t>
            </a:r>
            <a:r>
              <a:rPr sz="2600" dirty="0">
                <a:latin typeface="Arial MT"/>
                <a:cs typeface="Arial MT"/>
              </a:rPr>
              <a:t> </a:t>
            </a:r>
            <a:r>
              <a:rPr sz="2600" spc="-5" dirty="0">
                <a:latin typeface="Arial MT"/>
                <a:cs typeface="Arial MT"/>
              </a:rPr>
              <a:t>is position</a:t>
            </a:r>
            <a:r>
              <a:rPr sz="2600" dirty="0">
                <a:latin typeface="Arial MT"/>
                <a:cs typeface="Arial MT"/>
              </a:rPr>
              <a:t> </a:t>
            </a:r>
            <a:r>
              <a:rPr sz="2600" spc="-5" dirty="0">
                <a:latin typeface="Arial MT"/>
                <a:cs typeface="Arial MT"/>
              </a:rPr>
              <a:t>invariant</a:t>
            </a:r>
            <a:endParaRPr sz="2600">
              <a:latin typeface="Arial MT"/>
              <a:cs typeface="Arial MT"/>
            </a:endParaRPr>
          </a:p>
          <a:p>
            <a:pPr marL="1701164">
              <a:spcBef>
                <a:spcPts val="805"/>
              </a:spcBef>
            </a:pPr>
            <a:r>
              <a:rPr sz="2550" i="1" spc="10" dirty="0">
                <a:latin typeface="Times New Roman"/>
                <a:cs typeface="Times New Roman"/>
              </a:rPr>
              <a:t>H</a:t>
            </a:r>
            <a:r>
              <a:rPr sz="2550" i="1" spc="-385" dirty="0">
                <a:latin typeface="Times New Roman"/>
                <a:cs typeface="Times New Roman"/>
              </a:rPr>
              <a:t> </a:t>
            </a:r>
            <a:r>
              <a:rPr sz="3500" spc="-625" dirty="0">
                <a:latin typeface="Symbol"/>
                <a:cs typeface="Symbol"/>
              </a:rPr>
              <a:t></a:t>
            </a:r>
            <a:r>
              <a:rPr sz="2700" spc="-70" dirty="0">
                <a:latin typeface="Symbol"/>
                <a:cs typeface="Symbol"/>
              </a:rPr>
              <a:t></a:t>
            </a:r>
            <a:r>
              <a:rPr sz="2700" spc="-290" dirty="0">
                <a:latin typeface="Times New Roman"/>
                <a:cs typeface="Times New Roman"/>
              </a:rPr>
              <a:t> </a:t>
            </a:r>
            <a:r>
              <a:rPr sz="2550" spc="175" dirty="0">
                <a:latin typeface="Times New Roman"/>
                <a:cs typeface="Times New Roman"/>
              </a:rPr>
              <a:t>(</a:t>
            </a:r>
            <a:r>
              <a:rPr sz="2550" i="1" spc="5" dirty="0">
                <a:latin typeface="Times New Roman"/>
                <a:cs typeface="Times New Roman"/>
              </a:rPr>
              <a:t>x</a:t>
            </a:r>
            <a:r>
              <a:rPr sz="2550" i="1" spc="-125" dirty="0">
                <a:latin typeface="Times New Roman"/>
                <a:cs typeface="Times New Roman"/>
              </a:rPr>
              <a:t> </a:t>
            </a:r>
            <a:r>
              <a:rPr sz="2550" spc="5" dirty="0">
                <a:latin typeface="Symbol"/>
                <a:cs typeface="Symbol"/>
              </a:rPr>
              <a:t></a:t>
            </a:r>
            <a:r>
              <a:rPr sz="2550" spc="-350" dirty="0">
                <a:latin typeface="Times New Roman"/>
                <a:cs typeface="Times New Roman"/>
              </a:rPr>
              <a:t> </a:t>
            </a:r>
            <a:r>
              <a:rPr sz="2700" spc="-85" dirty="0">
                <a:latin typeface="Symbol"/>
                <a:cs typeface="Symbol"/>
              </a:rPr>
              <a:t></a:t>
            </a:r>
            <a:r>
              <a:rPr sz="2700" spc="-445" dirty="0">
                <a:latin typeface="Times New Roman"/>
                <a:cs typeface="Times New Roman"/>
              </a:rPr>
              <a:t> </a:t>
            </a:r>
            <a:r>
              <a:rPr sz="2550" dirty="0">
                <a:latin typeface="Times New Roman"/>
                <a:cs typeface="Times New Roman"/>
              </a:rPr>
              <a:t>,</a:t>
            </a:r>
            <a:r>
              <a:rPr sz="2550" spc="-95" dirty="0">
                <a:latin typeface="Times New Roman"/>
                <a:cs typeface="Times New Roman"/>
              </a:rPr>
              <a:t> </a:t>
            </a:r>
            <a:r>
              <a:rPr sz="2550" i="1" spc="5" dirty="0">
                <a:latin typeface="Times New Roman"/>
                <a:cs typeface="Times New Roman"/>
              </a:rPr>
              <a:t>y</a:t>
            </a:r>
            <a:r>
              <a:rPr sz="2550" i="1" spc="-80" dirty="0">
                <a:latin typeface="Times New Roman"/>
                <a:cs typeface="Times New Roman"/>
              </a:rPr>
              <a:t> </a:t>
            </a:r>
            <a:r>
              <a:rPr sz="2550" spc="5" dirty="0">
                <a:latin typeface="Symbol"/>
                <a:cs typeface="Symbol"/>
              </a:rPr>
              <a:t></a:t>
            </a:r>
            <a:r>
              <a:rPr sz="2550" spc="-114" dirty="0">
                <a:latin typeface="Times New Roman"/>
                <a:cs typeface="Times New Roman"/>
              </a:rPr>
              <a:t> </a:t>
            </a:r>
            <a:r>
              <a:rPr sz="2700" spc="-75" dirty="0">
                <a:latin typeface="Symbol"/>
                <a:cs typeface="Symbol"/>
              </a:rPr>
              <a:t></a:t>
            </a:r>
            <a:r>
              <a:rPr sz="2700" spc="-350" dirty="0">
                <a:latin typeface="Times New Roman"/>
                <a:cs typeface="Times New Roman"/>
              </a:rPr>
              <a:t> </a:t>
            </a:r>
            <a:r>
              <a:rPr sz="2550" spc="40" dirty="0">
                <a:latin typeface="Times New Roman"/>
                <a:cs typeface="Times New Roman"/>
              </a:rPr>
              <a:t>)</a:t>
            </a:r>
            <a:r>
              <a:rPr sz="3500" spc="-340" dirty="0">
                <a:latin typeface="Symbol"/>
                <a:cs typeface="Symbol"/>
              </a:rPr>
              <a:t></a:t>
            </a:r>
            <a:r>
              <a:rPr sz="3500" spc="-495" dirty="0">
                <a:latin typeface="Times New Roman"/>
                <a:cs typeface="Times New Roman"/>
              </a:rPr>
              <a:t> </a:t>
            </a:r>
            <a:r>
              <a:rPr sz="2550" spc="5" dirty="0">
                <a:latin typeface="Symbol"/>
                <a:cs typeface="Symbol"/>
              </a:rPr>
              <a:t></a:t>
            </a:r>
            <a:r>
              <a:rPr sz="2550" spc="5" dirty="0">
                <a:latin typeface="Times New Roman"/>
                <a:cs typeface="Times New Roman"/>
              </a:rPr>
              <a:t> </a:t>
            </a:r>
            <a:r>
              <a:rPr sz="2550" i="1" spc="20" dirty="0">
                <a:latin typeface="Times New Roman"/>
                <a:cs typeface="Times New Roman"/>
              </a:rPr>
              <a:t>h</a:t>
            </a:r>
            <a:r>
              <a:rPr sz="2550" spc="175" dirty="0">
                <a:latin typeface="Times New Roman"/>
                <a:cs typeface="Times New Roman"/>
              </a:rPr>
              <a:t>(</a:t>
            </a:r>
            <a:r>
              <a:rPr sz="2550" i="1" spc="5" dirty="0">
                <a:latin typeface="Times New Roman"/>
                <a:cs typeface="Times New Roman"/>
              </a:rPr>
              <a:t>x</a:t>
            </a:r>
            <a:r>
              <a:rPr sz="2550" i="1" spc="-114" dirty="0">
                <a:latin typeface="Times New Roman"/>
                <a:cs typeface="Times New Roman"/>
              </a:rPr>
              <a:t> </a:t>
            </a:r>
            <a:r>
              <a:rPr sz="2550" spc="5" dirty="0">
                <a:latin typeface="Symbol"/>
                <a:cs typeface="Symbol"/>
              </a:rPr>
              <a:t></a:t>
            </a:r>
            <a:r>
              <a:rPr sz="2550" spc="-350" dirty="0">
                <a:latin typeface="Times New Roman"/>
                <a:cs typeface="Times New Roman"/>
              </a:rPr>
              <a:t> </a:t>
            </a:r>
            <a:r>
              <a:rPr sz="2700" spc="-85" dirty="0">
                <a:latin typeface="Symbol"/>
                <a:cs typeface="Symbol"/>
              </a:rPr>
              <a:t></a:t>
            </a:r>
            <a:r>
              <a:rPr sz="2700" spc="-445" dirty="0">
                <a:latin typeface="Times New Roman"/>
                <a:cs typeface="Times New Roman"/>
              </a:rPr>
              <a:t> </a:t>
            </a:r>
            <a:r>
              <a:rPr sz="2550" dirty="0">
                <a:latin typeface="Times New Roman"/>
                <a:cs typeface="Times New Roman"/>
              </a:rPr>
              <a:t>,</a:t>
            </a:r>
            <a:r>
              <a:rPr sz="2550" spc="-100" dirty="0">
                <a:latin typeface="Times New Roman"/>
                <a:cs typeface="Times New Roman"/>
              </a:rPr>
              <a:t> </a:t>
            </a:r>
            <a:r>
              <a:rPr sz="2550" i="1" spc="5" dirty="0">
                <a:latin typeface="Times New Roman"/>
                <a:cs typeface="Times New Roman"/>
              </a:rPr>
              <a:t>y</a:t>
            </a:r>
            <a:r>
              <a:rPr sz="2550" i="1" spc="-80" dirty="0">
                <a:latin typeface="Times New Roman"/>
                <a:cs typeface="Times New Roman"/>
              </a:rPr>
              <a:t> </a:t>
            </a:r>
            <a:r>
              <a:rPr sz="2550" spc="5" dirty="0">
                <a:latin typeface="Symbol"/>
                <a:cs typeface="Symbol"/>
              </a:rPr>
              <a:t></a:t>
            </a:r>
            <a:r>
              <a:rPr sz="2550" spc="-114" dirty="0">
                <a:latin typeface="Times New Roman"/>
                <a:cs typeface="Times New Roman"/>
              </a:rPr>
              <a:t> </a:t>
            </a:r>
            <a:r>
              <a:rPr sz="2700" spc="-75" dirty="0">
                <a:latin typeface="Symbol"/>
                <a:cs typeface="Symbol"/>
              </a:rPr>
              <a:t></a:t>
            </a:r>
            <a:r>
              <a:rPr sz="2700" spc="-345" dirty="0">
                <a:latin typeface="Times New Roman"/>
                <a:cs typeface="Times New Roman"/>
              </a:rPr>
              <a:t> </a:t>
            </a:r>
            <a:r>
              <a:rPr sz="2550" spc="5" dirty="0">
                <a:latin typeface="Times New Roman"/>
                <a:cs typeface="Times New Roman"/>
              </a:rPr>
              <a:t>)</a:t>
            </a:r>
            <a:endParaRPr sz="255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053114" y="4980395"/>
            <a:ext cx="636270" cy="2863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  <a:tabLst>
                <a:tab pos="467995" algn="l"/>
              </a:tabLst>
            </a:pPr>
            <a:r>
              <a:rPr sz="1700" spc="5" dirty="0">
                <a:latin typeface="Symbol"/>
                <a:cs typeface="Symbol"/>
              </a:rPr>
              <a:t></a:t>
            </a:r>
            <a:r>
              <a:rPr sz="1700" spc="5" dirty="0">
                <a:latin typeface="Times New Roman"/>
                <a:cs typeface="Times New Roman"/>
              </a:rPr>
              <a:t>	</a:t>
            </a:r>
            <a:r>
              <a:rPr sz="1700" spc="5" dirty="0">
                <a:latin typeface="Symbol"/>
                <a:cs typeface="Symbol"/>
              </a:rPr>
              <a:t></a:t>
            </a:r>
            <a:endParaRPr sz="1700">
              <a:latin typeface="Symbol"/>
              <a:cs typeface="Symbo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661725" y="4919846"/>
            <a:ext cx="7327265" cy="14928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33119">
              <a:spcBef>
                <a:spcPts val="100"/>
              </a:spcBef>
            </a:pPr>
            <a:r>
              <a:rPr sz="2900" i="1" spc="220" dirty="0">
                <a:latin typeface="Times New Roman"/>
                <a:cs typeface="Times New Roman"/>
              </a:rPr>
              <a:t>g</a:t>
            </a:r>
            <a:r>
              <a:rPr sz="2900" spc="210" dirty="0">
                <a:latin typeface="Times New Roman"/>
                <a:cs typeface="Times New Roman"/>
              </a:rPr>
              <a:t>(</a:t>
            </a:r>
            <a:r>
              <a:rPr sz="2900" i="1" spc="30" dirty="0">
                <a:latin typeface="Times New Roman"/>
                <a:cs typeface="Times New Roman"/>
              </a:rPr>
              <a:t>x</a:t>
            </a:r>
            <a:r>
              <a:rPr sz="2900" spc="5" dirty="0">
                <a:latin typeface="Times New Roman"/>
                <a:cs typeface="Times New Roman"/>
              </a:rPr>
              <a:t>,</a:t>
            </a:r>
            <a:r>
              <a:rPr sz="2900" spc="-100" dirty="0">
                <a:latin typeface="Times New Roman"/>
                <a:cs typeface="Times New Roman"/>
              </a:rPr>
              <a:t> </a:t>
            </a:r>
            <a:r>
              <a:rPr sz="2900" i="1" spc="120" dirty="0">
                <a:latin typeface="Times New Roman"/>
                <a:cs typeface="Times New Roman"/>
              </a:rPr>
              <a:t>y</a:t>
            </a:r>
            <a:r>
              <a:rPr sz="2900" spc="10" dirty="0">
                <a:latin typeface="Times New Roman"/>
                <a:cs typeface="Times New Roman"/>
              </a:rPr>
              <a:t>)</a:t>
            </a:r>
            <a:r>
              <a:rPr sz="2900" spc="25" dirty="0">
                <a:latin typeface="Times New Roman"/>
                <a:cs typeface="Times New Roman"/>
              </a:rPr>
              <a:t> </a:t>
            </a:r>
            <a:r>
              <a:rPr sz="2900" spc="15" dirty="0">
                <a:latin typeface="Symbol"/>
                <a:cs typeface="Symbol"/>
              </a:rPr>
              <a:t></a:t>
            </a:r>
            <a:r>
              <a:rPr sz="2900" spc="70" dirty="0">
                <a:latin typeface="Times New Roman"/>
                <a:cs typeface="Times New Roman"/>
              </a:rPr>
              <a:t> </a:t>
            </a:r>
            <a:r>
              <a:rPr sz="6600" spc="-487" baseline="-13257" dirty="0">
                <a:latin typeface="Symbol"/>
                <a:cs typeface="Symbol"/>
              </a:rPr>
              <a:t></a:t>
            </a:r>
            <a:r>
              <a:rPr sz="2550" spc="89" baseline="-52287" dirty="0">
                <a:latin typeface="Symbol"/>
                <a:cs typeface="Symbol"/>
              </a:rPr>
              <a:t></a:t>
            </a:r>
            <a:r>
              <a:rPr sz="2550" spc="7" baseline="-52287" dirty="0">
                <a:latin typeface="Symbol"/>
                <a:cs typeface="Symbol"/>
              </a:rPr>
              <a:t></a:t>
            </a:r>
            <a:r>
              <a:rPr sz="2550" spc="89" baseline="-52287" dirty="0">
                <a:latin typeface="Times New Roman"/>
                <a:cs typeface="Times New Roman"/>
              </a:rPr>
              <a:t> </a:t>
            </a:r>
            <a:r>
              <a:rPr sz="6600" spc="-487" baseline="-13257" dirty="0">
                <a:latin typeface="Symbol"/>
                <a:cs typeface="Symbol"/>
              </a:rPr>
              <a:t></a:t>
            </a:r>
            <a:r>
              <a:rPr sz="2550" spc="97" baseline="-52287" dirty="0">
                <a:latin typeface="Symbol"/>
                <a:cs typeface="Symbol"/>
              </a:rPr>
              <a:t></a:t>
            </a:r>
            <a:r>
              <a:rPr sz="2550" spc="7" baseline="-52287" dirty="0">
                <a:latin typeface="Symbol"/>
                <a:cs typeface="Symbol"/>
              </a:rPr>
              <a:t></a:t>
            </a:r>
            <a:r>
              <a:rPr sz="2550" baseline="-52287" dirty="0">
                <a:latin typeface="Times New Roman"/>
                <a:cs typeface="Times New Roman"/>
              </a:rPr>
              <a:t> </a:t>
            </a:r>
            <a:r>
              <a:rPr sz="2550" spc="202" baseline="-52287" dirty="0">
                <a:latin typeface="Times New Roman"/>
                <a:cs typeface="Times New Roman"/>
              </a:rPr>
              <a:t> </a:t>
            </a:r>
            <a:r>
              <a:rPr sz="2900" i="1" spc="5" dirty="0">
                <a:latin typeface="Times New Roman"/>
                <a:cs typeface="Times New Roman"/>
              </a:rPr>
              <a:t>f</a:t>
            </a:r>
            <a:r>
              <a:rPr sz="2900" i="1" spc="-45" dirty="0">
                <a:latin typeface="Times New Roman"/>
                <a:cs typeface="Times New Roman"/>
              </a:rPr>
              <a:t> </a:t>
            </a:r>
            <a:r>
              <a:rPr sz="2900" spc="-150" dirty="0">
                <a:latin typeface="Times New Roman"/>
                <a:cs typeface="Times New Roman"/>
              </a:rPr>
              <a:t>(</a:t>
            </a:r>
            <a:r>
              <a:rPr sz="3100" spc="-105" dirty="0">
                <a:latin typeface="Symbol"/>
                <a:cs typeface="Symbol"/>
              </a:rPr>
              <a:t></a:t>
            </a:r>
            <a:r>
              <a:rPr sz="3100" spc="-495" dirty="0">
                <a:latin typeface="Times New Roman"/>
                <a:cs typeface="Times New Roman"/>
              </a:rPr>
              <a:t> </a:t>
            </a:r>
            <a:r>
              <a:rPr sz="2900" spc="5" dirty="0">
                <a:latin typeface="Times New Roman"/>
                <a:cs typeface="Times New Roman"/>
              </a:rPr>
              <a:t>,</a:t>
            </a:r>
            <a:r>
              <a:rPr sz="2900" spc="-325" dirty="0">
                <a:latin typeface="Times New Roman"/>
                <a:cs typeface="Times New Roman"/>
              </a:rPr>
              <a:t> </a:t>
            </a:r>
            <a:r>
              <a:rPr sz="3100" spc="-95" dirty="0">
                <a:latin typeface="Symbol"/>
                <a:cs typeface="Symbol"/>
              </a:rPr>
              <a:t></a:t>
            </a:r>
            <a:r>
              <a:rPr sz="3100" spc="-385" dirty="0">
                <a:latin typeface="Times New Roman"/>
                <a:cs typeface="Times New Roman"/>
              </a:rPr>
              <a:t> </a:t>
            </a:r>
            <a:r>
              <a:rPr sz="2900" spc="75" dirty="0">
                <a:latin typeface="Times New Roman"/>
                <a:cs typeface="Times New Roman"/>
              </a:rPr>
              <a:t>)</a:t>
            </a:r>
            <a:r>
              <a:rPr sz="2900" i="1" spc="45" dirty="0">
                <a:latin typeface="Times New Roman"/>
                <a:cs typeface="Times New Roman"/>
              </a:rPr>
              <a:t>h</a:t>
            </a:r>
            <a:r>
              <a:rPr sz="2900" spc="210" dirty="0">
                <a:latin typeface="Times New Roman"/>
                <a:cs typeface="Times New Roman"/>
              </a:rPr>
              <a:t>(</a:t>
            </a:r>
            <a:r>
              <a:rPr sz="2900" i="1" spc="15" dirty="0">
                <a:latin typeface="Times New Roman"/>
                <a:cs typeface="Times New Roman"/>
              </a:rPr>
              <a:t>x</a:t>
            </a:r>
            <a:r>
              <a:rPr sz="2900" i="1" spc="-125" dirty="0">
                <a:latin typeface="Times New Roman"/>
                <a:cs typeface="Times New Roman"/>
              </a:rPr>
              <a:t> </a:t>
            </a:r>
            <a:r>
              <a:rPr sz="2900" spc="15" dirty="0">
                <a:latin typeface="Symbol"/>
                <a:cs typeface="Symbol"/>
              </a:rPr>
              <a:t></a:t>
            </a:r>
            <a:r>
              <a:rPr sz="2900" spc="-380" dirty="0">
                <a:latin typeface="Times New Roman"/>
                <a:cs typeface="Times New Roman"/>
              </a:rPr>
              <a:t> </a:t>
            </a:r>
            <a:r>
              <a:rPr sz="3100" spc="-105" dirty="0">
                <a:latin typeface="Symbol"/>
                <a:cs typeface="Symbol"/>
              </a:rPr>
              <a:t></a:t>
            </a:r>
            <a:r>
              <a:rPr sz="3100" spc="-495" dirty="0">
                <a:latin typeface="Times New Roman"/>
                <a:cs typeface="Times New Roman"/>
              </a:rPr>
              <a:t> </a:t>
            </a:r>
            <a:r>
              <a:rPr sz="2900" spc="5" dirty="0">
                <a:latin typeface="Times New Roman"/>
                <a:cs typeface="Times New Roman"/>
              </a:rPr>
              <a:t>,</a:t>
            </a:r>
            <a:r>
              <a:rPr sz="2900" spc="-100" dirty="0">
                <a:latin typeface="Times New Roman"/>
                <a:cs typeface="Times New Roman"/>
              </a:rPr>
              <a:t> </a:t>
            </a:r>
            <a:r>
              <a:rPr sz="2900" i="1" spc="15" dirty="0">
                <a:latin typeface="Times New Roman"/>
                <a:cs typeface="Times New Roman"/>
              </a:rPr>
              <a:t>y</a:t>
            </a:r>
            <a:r>
              <a:rPr sz="2900" i="1" spc="-75" dirty="0">
                <a:latin typeface="Times New Roman"/>
                <a:cs typeface="Times New Roman"/>
              </a:rPr>
              <a:t> </a:t>
            </a:r>
            <a:r>
              <a:rPr sz="2900" spc="15" dirty="0">
                <a:latin typeface="Symbol"/>
                <a:cs typeface="Symbol"/>
              </a:rPr>
              <a:t></a:t>
            </a:r>
            <a:r>
              <a:rPr sz="2900" spc="-110" dirty="0">
                <a:latin typeface="Times New Roman"/>
                <a:cs typeface="Times New Roman"/>
              </a:rPr>
              <a:t> </a:t>
            </a:r>
            <a:r>
              <a:rPr sz="3100" spc="-95" dirty="0">
                <a:latin typeface="Symbol"/>
                <a:cs typeface="Symbol"/>
              </a:rPr>
              <a:t></a:t>
            </a:r>
            <a:r>
              <a:rPr sz="3100" spc="-390" dirty="0">
                <a:latin typeface="Times New Roman"/>
                <a:cs typeface="Times New Roman"/>
              </a:rPr>
              <a:t> </a:t>
            </a:r>
            <a:r>
              <a:rPr sz="2900" spc="-150" dirty="0">
                <a:latin typeface="Times New Roman"/>
                <a:cs typeface="Times New Roman"/>
              </a:rPr>
              <a:t>)</a:t>
            </a:r>
            <a:r>
              <a:rPr sz="2900" i="1" spc="-5" dirty="0">
                <a:latin typeface="Times New Roman"/>
                <a:cs typeface="Times New Roman"/>
              </a:rPr>
              <a:t>d</a:t>
            </a:r>
            <a:r>
              <a:rPr sz="3100" spc="-95" dirty="0">
                <a:latin typeface="Symbol"/>
                <a:cs typeface="Symbol"/>
              </a:rPr>
              <a:t></a:t>
            </a:r>
            <a:r>
              <a:rPr sz="2900" i="1" spc="-5" dirty="0">
                <a:latin typeface="Times New Roman"/>
                <a:cs typeface="Times New Roman"/>
              </a:rPr>
              <a:t>d</a:t>
            </a:r>
            <a:r>
              <a:rPr sz="3100" spc="-95" dirty="0">
                <a:latin typeface="Symbol"/>
                <a:cs typeface="Symbol"/>
              </a:rPr>
              <a:t></a:t>
            </a:r>
            <a:endParaRPr sz="3100">
              <a:latin typeface="Symbol"/>
              <a:cs typeface="Symbol"/>
            </a:endParaRPr>
          </a:p>
          <a:p>
            <a:pPr marL="38100">
              <a:spcBef>
                <a:spcPts val="3150"/>
              </a:spcBef>
            </a:pPr>
            <a:r>
              <a:rPr sz="2600" spc="-5" dirty="0">
                <a:latin typeface="Arial MT"/>
                <a:cs typeface="Arial MT"/>
              </a:rPr>
              <a:t>This</a:t>
            </a:r>
            <a:r>
              <a:rPr sz="2600" spc="10" dirty="0">
                <a:latin typeface="Arial MT"/>
                <a:cs typeface="Arial MT"/>
              </a:rPr>
              <a:t> </a:t>
            </a:r>
            <a:r>
              <a:rPr sz="2600" spc="-5" dirty="0">
                <a:latin typeface="Arial MT"/>
                <a:cs typeface="Arial MT"/>
              </a:rPr>
              <a:t>expression</a:t>
            </a:r>
            <a:r>
              <a:rPr sz="2600" spc="15" dirty="0">
                <a:latin typeface="Arial MT"/>
                <a:cs typeface="Arial MT"/>
              </a:rPr>
              <a:t> </a:t>
            </a:r>
            <a:r>
              <a:rPr sz="2600" spc="-5" dirty="0">
                <a:latin typeface="Arial MT"/>
                <a:cs typeface="Arial MT"/>
              </a:rPr>
              <a:t>is</a:t>
            </a:r>
            <a:r>
              <a:rPr sz="2600" spc="10" dirty="0">
                <a:latin typeface="Arial MT"/>
                <a:cs typeface="Arial MT"/>
              </a:rPr>
              <a:t> </a:t>
            </a:r>
            <a:r>
              <a:rPr sz="2600" spc="-5" dirty="0">
                <a:latin typeface="Arial MT"/>
                <a:cs typeface="Arial MT"/>
              </a:rPr>
              <a:t>called</a:t>
            </a:r>
            <a:r>
              <a:rPr sz="2600" spc="15" dirty="0">
                <a:latin typeface="Arial MT"/>
                <a:cs typeface="Arial MT"/>
              </a:rPr>
              <a:t> </a:t>
            </a:r>
            <a:r>
              <a:rPr sz="2600" spc="-5" dirty="0">
                <a:latin typeface="Arial MT"/>
                <a:cs typeface="Arial MT"/>
              </a:rPr>
              <a:t>the</a:t>
            </a:r>
            <a:r>
              <a:rPr sz="2600" spc="10" dirty="0">
                <a:latin typeface="Arial MT"/>
                <a:cs typeface="Arial MT"/>
              </a:rPr>
              <a:t> </a:t>
            </a:r>
            <a:r>
              <a:rPr sz="2600" spc="-5" dirty="0">
                <a:latin typeface="Arial MT"/>
                <a:cs typeface="Arial MT"/>
              </a:rPr>
              <a:t>convolution</a:t>
            </a:r>
            <a:r>
              <a:rPr sz="2600" spc="15" dirty="0">
                <a:latin typeface="Arial MT"/>
                <a:cs typeface="Arial MT"/>
              </a:rPr>
              <a:t> </a:t>
            </a:r>
            <a:r>
              <a:rPr sz="2600" spc="-5" dirty="0">
                <a:latin typeface="Arial MT"/>
                <a:cs typeface="Arial MT"/>
              </a:rPr>
              <a:t>integral.</a:t>
            </a:r>
            <a:endParaRPr sz="2600">
              <a:latin typeface="Arial MT"/>
              <a:cs typeface="Arial M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5D6E0322-D0B3-E54F-1CB2-96700FA81341}"/>
              </a:ext>
            </a:extLst>
          </p:cNvPr>
          <p:cNvSpPr txBox="1"/>
          <p:nvPr/>
        </p:nvSpPr>
        <p:spPr>
          <a:xfrm>
            <a:off x="245269" y="276225"/>
            <a:ext cx="10744200" cy="5066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55600" indent="-342900">
              <a:lnSpc>
                <a:spcPts val="2875"/>
              </a:lnSpc>
              <a:buClr>
                <a:srgbClr val="330065"/>
              </a:buClr>
              <a:buSzPct val="70833"/>
              <a:buFont typeface="Wingdings"/>
              <a:buChar char=""/>
              <a:tabLst>
                <a:tab pos="354965" algn="l"/>
                <a:tab pos="355600" algn="l"/>
              </a:tabLst>
            </a:pPr>
            <a:r>
              <a:rPr lang="en-IN" sz="4000" spc="-5" dirty="0">
                <a:solidFill>
                  <a:srgbClr val="FF0000"/>
                </a:solidFill>
              </a:rPr>
              <a:t>Linear,</a:t>
            </a:r>
            <a:r>
              <a:rPr lang="en-IN" sz="4000" spc="20" dirty="0">
                <a:solidFill>
                  <a:srgbClr val="FF0000"/>
                </a:solidFill>
              </a:rPr>
              <a:t> </a:t>
            </a:r>
            <a:r>
              <a:rPr lang="en-IN" sz="4000" spc="-5" dirty="0">
                <a:solidFill>
                  <a:srgbClr val="FF0000"/>
                </a:solidFill>
              </a:rPr>
              <a:t>Position-Invariant</a:t>
            </a:r>
            <a:r>
              <a:rPr lang="en-IN" sz="4000" spc="25" dirty="0">
                <a:solidFill>
                  <a:srgbClr val="FF0000"/>
                </a:solidFill>
              </a:rPr>
              <a:t> </a:t>
            </a:r>
            <a:r>
              <a:rPr lang="en-IN" sz="4000" spc="-5" dirty="0">
                <a:solidFill>
                  <a:srgbClr val="FF0000"/>
                </a:solidFill>
              </a:rPr>
              <a:t>Degradations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pPr/>
              <a:t>58</a:t>
            </a:fld>
            <a:endParaRPr lang="en-IN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/>
              <a:t>Outline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idx="1"/>
          </p:nvPr>
        </p:nvSpPr>
        <p:spPr>
          <a:xfrm>
            <a:off x="3037942" y="1713992"/>
            <a:ext cx="10098573" cy="40812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ts val="2875"/>
              </a:lnSpc>
              <a:spcBef>
                <a:spcPts val="100"/>
              </a:spcBef>
              <a:buClr>
                <a:srgbClr val="330065"/>
              </a:buClr>
              <a:buSzPct val="70833"/>
              <a:buFont typeface="Wingdings"/>
              <a:buChar char=""/>
              <a:tabLst>
                <a:tab pos="354965" algn="l"/>
                <a:tab pos="355600" algn="l"/>
              </a:tabLst>
            </a:pPr>
            <a:r>
              <a:rPr dirty="0"/>
              <a:t>A</a:t>
            </a:r>
            <a:r>
              <a:rPr spc="5" dirty="0"/>
              <a:t> </a:t>
            </a:r>
            <a:r>
              <a:rPr spc="-5" dirty="0"/>
              <a:t>Model</a:t>
            </a:r>
            <a:r>
              <a:rPr spc="10" dirty="0"/>
              <a:t> </a:t>
            </a:r>
            <a:r>
              <a:rPr dirty="0"/>
              <a:t>of</a:t>
            </a:r>
            <a:r>
              <a:rPr spc="5" dirty="0"/>
              <a:t> </a:t>
            </a:r>
            <a:r>
              <a:rPr dirty="0"/>
              <a:t>the</a:t>
            </a:r>
            <a:r>
              <a:rPr spc="10" dirty="0"/>
              <a:t> </a:t>
            </a:r>
            <a:r>
              <a:rPr spc="-5" dirty="0"/>
              <a:t>Image</a:t>
            </a:r>
            <a:r>
              <a:rPr spc="10" dirty="0"/>
              <a:t> </a:t>
            </a:r>
            <a:r>
              <a:rPr spc="-5" dirty="0"/>
              <a:t>Degradation/Restoration</a:t>
            </a:r>
            <a:r>
              <a:rPr spc="5" dirty="0"/>
              <a:t> </a:t>
            </a:r>
            <a:r>
              <a:rPr dirty="0"/>
              <a:t>Process</a:t>
            </a:r>
          </a:p>
          <a:p>
            <a:pPr marL="355600" indent="-342900">
              <a:lnSpc>
                <a:spcPts val="2875"/>
              </a:lnSpc>
              <a:buClr>
                <a:srgbClr val="330065"/>
              </a:buClr>
              <a:buSzPct val="70833"/>
              <a:buFont typeface="Wingdings"/>
              <a:buChar char=""/>
              <a:tabLst>
                <a:tab pos="354965" algn="l"/>
                <a:tab pos="355600" algn="l"/>
              </a:tabLst>
            </a:pPr>
            <a:r>
              <a:rPr spc="-5" dirty="0"/>
              <a:t>Noise</a:t>
            </a:r>
            <a:r>
              <a:rPr spc="-25" dirty="0"/>
              <a:t> </a:t>
            </a:r>
            <a:r>
              <a:rPr spc="-5" dirty="0"/>
              <a:t>Models</a:t>
            </a:r>
          </a:p>
          <a:p>
            <a:pPr marL="355600" marR="959485" indent="-342900">
              <a:lnSpc>
                <a:spcPct val="79800"/>
              </a:lnSpc>
              <a:spcBef>
                <a:spcPts val="580"/>
              </a:spcBef>
              <a:buClr>
                <a:srgbClr val="330065"/>
              </a:buClr>
              <a:buSzPct val="70833"/>
              <a:buFont typeface="Wingdings"/>
              <a:buChar char=""/>
              <a:tabLst>
                <a:tab pos="354965" algn="l"/>
                <a:tab pos="355600" algn="l"/>
              </a:tabLst>
            </a:pPr>
            <a:r>
              <a:rPr spc="-5" dirty="0"/>
              <a:t>Restoration</a:t>
            </a:r>
            <a:r>
              <a:rPr spc="5" dirty="0"/>
              <a:t> </a:t>
            </a:r>
            <a:r>
              <a:rPr spc="-5" dirty="0"/>
              <a:t>in</a:t>
            </a:r>
            <a:r>
              <a:rPr spc="10" dirty="0"/>
              <a:t> </a:t>
            </a:r>
            <a:r>
              <a:rPr dirty="0"/>
              <a:t>the</a:t>
            </a:r>
            <a:r>
              <a:rPr spc="10" dirty="0"/>
              <a:t> </a:t>
            </a:r>
            <a:r>
              <a:rPr spc="-5" dirty="0"/>
              <a:t>Presence</a:t>
            </a:r>
            <a:r>
              <a:rPr spc="5" dirty="0"/>
              <a:t> </a:t>
            </a:r>
            <a:r>
              <a:rPr dirty="0"/>
              <a:t>of</a:t>
            </a:r>
            <a:r>
              <a:rPr spc="10" dirty="0"/>
              <a:t> </a:t>
            </a:r>
            <a:r>
              <a:rPr spc="-5" dirty="0"/>
              <a:t>Noise</a:t>
            </a:r>
            <a:r>
              <a:rPr spc="10" dirty="0"/>
              <a:t> </a:t>
            </a:r>
            <a:r>
              <a:rPr spc="-5" dirty="0"/>
              <a:t>Only-Spatial </a:t>
            </a:r>
            <a:r>
              <a:rPr spc="-655" dirty="0"/>
              <a:t> </a:t>
            </a:r>
            <a:r>
              <a:rPr spc="-5" dirty="0"/>
              <a:t>Filtering</a:t>
            </a:r>
          </a:p>
          <a:p>
            <a:pPr marL="355600" indent="-342900">
              <a:lnSpc>
                <a:spcPts val="2870"/>
              </a:lnSpc>
              <a:buClr>
                <a:srgbClr val="330065"/>
              </a:buClr>
              <a:buSzPct val="70833"/>
              <a:buFont typeface="Wingdings"/>
              <a:buChar char=""/>
              <a:tabLst>
                <a:tab pos="354965" algn="l"/>
                <a:tab pos="355600" algn="l"/>
              </a:tabLst>
            </a:pPr>
            <a:r>
              <a:rPr spc="-5" dirty="0"/>
              <a:t>Periodic</a:t>
            </a:r>
            <a:r>
              <a:rPr spc="20" dirty="0"/>
              <a:t> </a:t>
            </a:r>
            <a:r>
              <a:rPr spc="-5" dirty="0"/>
              <a:t>Noise</a:t>
            </a:r>
            <a:r>
              <a:rPr spc="20" dirty="0"/>
              <a:t> </a:t>
            </a:r>
            <a:r>
              <a:rPr spc="-5" dirty="0"/>
              <a:t>Reduction</a:t>
            </a:r>
            <a:r>
              <a:rPr spc="20" dirty="0"/>
              <a:t> </a:t>
            </a:r>
            <a:r>
              <a:rPr spc="-5" dirty="0"/>
              <a:t>by</a:t>
            </a:r>
            <a:r>
              <a:rPr spc="20" dirty="0"/>
              <a:t> </a:t>
            </a:r>
            <a:r>
              <a:rPr spc="-5" dirty="0"/>
              <a:t>Frequency</a:t>
            </a:r>
            <a:r>
              <a:rPr spc="20" dirty="0"/>
              <a:t> </a:t>
            </a:r>
            <a:r>
              <a:rPr spc="-5" dirty="0"/>
              <a:t>Domain</a:t>
            </a:r>
            <a:r>
              <a:rPr spc="20" dirty="0"/>
              <a:t> </a:t>
            </a:r>
            <a:r>
              <a:rPr spc="-5" dirty="0"/>
              <a:t>Filtering</a:t>
            </a:r>
          </a:p>
          <a:p>
            <a:pPr marL="355600" indent="-342900">
              <a:lnSpc>
                <a:spcPts val="2875"/>
              </a:lnSpc>
              <a:buClr>
                <a:srgbClr val="330065"/>
              </a:buClr>
              <a:buSzPct val="70833"/>
              <a:buFont typeface="Wingdings"/>
              <a:buChar char=""/>
              <a:tabLst>
                <a:tab pos="354965" algn="l"/>
                <a:tab pos="355600" algn="l"/>
              </a:tabLst>
            </a:pPr>
            <a:r>
              <a:rPr spc="-5" dirty="0"/>
              <a:t>Linear,</a:t>
            </a:r>
            <a:r>
              <a:rPr spc="20" dirty="0"/>
              <a:t> </a:t>
            </a:r>
            <a:r>
              <a:rPr spc="-5" dirty="0"/>
              <a:t>Position-Invariant</a:t>
            </a:r>
            <a:r>
              <a:rPr spc="25" dirty="0"/>
              <a:t> </a:t>
            </a:r>
            <a:r>
              <a:rPr spc="-5" dirty="0"/>
              <a:t>Degradations</a:t>
            </a:r>
          </a:p>
          <a:p>
            <a:pPr marL="355600" indent="-342900">
              <a:lnSpc>
                <a:spcPts val="2875"/>
              </a:lnSpc>
              <a:buClr>
                <a:srgbClr val="330065"/>
              </a:buClr>
              <a:buSzPct val="70833"/>
              <a:buFont typeface="Wingdings"/>
              <a:buChar char=""/>
              <a:tabLst>
                <a:tab pos="354965" algn="l"/>
                <a:tab pos="355600" algn="l"/>
              </a:tabLst>
            </a:pPr>
            <a:r>
              <a:rPr dirty="0">
                <a:solidFill>
                  <a:srgbClr val="FF0000"/>
                </a:solidFill>
              </a:rPr>
              <a:t>Estimating</a:t>
            </a:r>
            <a:r>
              <a:rPr spc="-5" dirty="0">
                <a:solidFill>
                  <a:srgbClr val="FF0000"/>
                </a:solidFill>
              </a:rPr>
              <a:t> </a:t>
            </a:r>
            <a:r>
              <a:rPr dirty="0">
                <a:solidFill>
                  <a:srgbClr val="FF0000"/>
                </a:solidFill>
              </a:rPr>
              <a:t>the </a:t>
            </a:r>
            <a:r>
              <a:rPr spc="-5" dirty="0">
                <a:solidFill>
                  <a:srgbClr val="FF0000"/>
                </a:solidFill>
              </a:rPr>
              <a:t>Degradation Function</a:t>
            </a:r>
          </a:p>
          <a:p>
            <a:pPr marL="355600" indent="-342900">
              <a:lnSpc>
                <a:spcPts val="2875"/>
              </a:lnSpc>
              <a:buClr>
                <a:srgbClr val="330065"/>
              </a:buClr>
              <a:buSzPct val="70833"/>
              <a:buFont typeface="Wingdings"/>
              <a:buChar char=""/>
              <a:tabLst>
                <a:tab pos="354965" algn="l"/>
                <a:tab pos="355600" algn="l"/>
              </a:tabLst>
            </a:pPr>
            <a:r>
              <a:rPr dirty="0"/>
              <a:t>Inverse</a:t>
            </a:r>
            <a:r>
              <a:rPr spc="-30" dirty="0"/>
              <a:t> </a:t>
            </a:r>
            <a:r>
              <a:rPr spc="-5" dirty="0"/>
              <a:t>Filtering</a:t>
            </a:r>
          </a:p>
          <a:p>
            <a:pPr marL="355600" indent="-342900">
              <a:lnSpc>
                <a:spcPts val="2875"/>
              </a:lnSpc>
              <a:buClr>
                <a:srgbClr val="330065"/>
              </a:buClr>
              <a:buSzPct val="70833"/>
              <a:buFont typeface="Wingdings"/>
              <a:buChar char=""/>
              <a:tabLst>
                <a:tab pos="354965" algn="l"/>
                <a:tab pos="355600" algn="l"/>
              </a:tabLst>
            </a:pPr>
            <a:r>
              <a:rPr spc="-5" dirty="0"/>
              <a:t>Minimun</a:t>
            </a:r>
            <a:r>
              <a:rPr spc="15" dirty="0"/>
              <a:t> </a:t>
            </a:r>
            <a:r>
              <a:rPr spc="-5" dirty="0"/>
              <a:t>Mean</a:t>
            </a:r>
            <a:r>
              <a:rPr spc="15" dirty="0"/>
              <a:t> </a:t>
            </a:r>
            <a:r>
              <a:rPr spc="-5" dirty="0"/>
              <a:t>Square</a:t>
            </a:r>
            <a:r>
              <a:rPr spc="15" dirty="0"/>
              <a:t> </a:t>
            </a:r>
            <a:r>
              <a:rPr spc="-5" dirty="0"/>
              <a:t>Error(Wiener)</a:t>
            </a:r>
            <a:r>
              <a:rPr spc="15" dirty="0"/>
              <a:t> </a:t>
            </a:r>
            <a:r>
              <a:rPr spc="-5" dirty="0"/>
              <a:t>Filtering</a:t>
            </a:r>
          </a:p>
          <a:p>
            <a:pPr marL="355600" indent="-342900">
              <a:lnSpc>
                <a:spcPts val="2875"/>
              </a:lnSpc>
              <a:buClr>
                <a:srgbClr val="330065"/>
              </a:buClr>
              <a:buSzPct val="70833"/>
              <a:buFont typeface="Wingdings"/>
              <a:buChar char=""/>
              <a:tabLst>
                <a:tab pos="354965" algn="l"/>
                <a:tab pos="355600" algn="l"/>
              </a:tabLst>
            </a:pPr>
            <a:r>
              <a:rPr spc="-5" dirty="0"/>
              <a:t>Constrained</a:t>
            </a:r>
            <a:r>
              <a:rPr spc="10" dirty="0"/>
              <a:t> </a:t>
            </a:r>
            <a:r>
              <a:rPr spc="-5" dirty="0"/>
              <a:t>Least</a:t>
            </a:r>
            <a:r>
              <a:rPr spc="15" dirty="0"/>
              <a:t> </a:t>
            </a:r>
            <a:r>
              <a:rPr spc="-5" dirty="0"/>
              <a:t>Squared</a:t>
            </a:r>
            <a:r>
              <a:rPr spc="10" dirty="0"/>
              <a:t> </a:t>
            </a:r>
            <a:r>
              <a:rPr spc="-5" dirty="0"/>
              <a:t>Filtering</a:t>
            </a:r>
          </a:p>
          <a:p>
            <a:pPr marL="355600" indent="-342900">
              <a:lnSpc>
                <a:spcPts val="2875"/>
              </a:lnSpc>
              <a:buClr>
                <a:srgbClr val="330065"/>
              </a:buClr>
              <a:buSzPct val="70833"/>
              <a:buFont typeface="Wingdings"/>
              <a:buChar char=""/>
              <a:tabLst>
                <a:tab pos="354965" algn="l"/>
                <a:tab pos="355600" algn="l"/>
              </a:tabLst>
            </a:pPr>
            <a:r>
              <a:rPr dirty="0"/>
              <a:t>Geometric</a:t>
            </a:r>
            <a:r>
              <a:rPr spc="-35" dirty="0"/>
              <a:t> </a:t>
            </a:r>
            <a:r>
              <a:rPr spc="-5" dirty="0"/>
              <a:t>Mean</a:t>
            </a:r>
            <a:r>
              <a:rPr spc="-30" dirty="0"/>
              <a:t> </a:t>
            </a:r>
            <a:r>
              <a:rPr dirty="0"/>
              <a:t>Filter</a:t>
            </a:r>
          </a:p>
          <a:p>
            <a:pPr marL="355600" indent="-342900">
              <a:lnSpc>
                <a:spcPts val="2875"/>
              </a:lnSpc>
              <a:buClr>
                <a:srgbClr val="330065"/>
              </a:buClr>
              <a:buSzPct val="70833"/>
              <a:buFont typeface="Wingdings"/>
              <a:buChar char=""/>
              <a:tabLst>
                <a:tab pos="354965" algn="l"/>
                <a:tab pos="355600" algn="l"/>
              </a:tabLst>
            </a:pPr>
            <a:r>
              <a:rPr dirty="0"/>
              <a:t>Geometric</a:t>
            </a:r>
            <a:r>
              <a:rPr spc="-55" dirty="0"/>
              <a:t> </a:t>
            </a:r>
            <a:r>
              <a:rPr dirty="0"/>
              <a:t>Transformations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pPr/>
              <a:t>59</a:t>
            </a:fld>
            <a:endParaRPr lang="en-IN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99908" y="1697356"/>
            <a:ext cx="9044722" cy="208406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00BF76B5-F5B6-CC68-ED6C-27D8DF90FD14}"/>
              </a:ext>
            </a:extLst>
          </p:cNvPr>
          <p:cNvSpPr txBox="1"/>
          <p:nvPr/>
        </p:nvSpPr>
        <p:spPr>
          <a:xfrm>
            <a:off x="471729" y="352425"/>
            <a:ext cx="1211794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55600" indent="-342900">
              <a:spcBef>
                <a:spcPts val="375"/>
              </a:spcBef>
              <a:buClr>
                <a:srgbClr val="330065"/>
              </a:buClr>
              <a:buSzPct val="69565"/>
              <a:buFont typeface="Wingdings"/>
              <a:buChar char=""/>
              <a:tabLst>
                <a:tab pos="354965" algn="l"/>
                <a:tab pos="355600" algn="l"/>
              </a:tabLst>
            </a:pPr>
            <a:r>
              <a:rPr lang="en-GB" sz="3200" spc="-5" dirty="0">
                <a:solidFill>
                  <a:srgbClr val="FF0000"/>
                </a:solidFill>
                <a:latin typeface="Arial MT"/>
                <a:cs typeface="Arial MT"/>
              </a:rPr>
              <a:t>A</a:t>
            </a:r>
            <a:r>
              <a:rPr lang="en-GB" sz="3200" spc="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lang="en-GB" sz="3200" spc="-10" dirty="0">
                <a:solidFill>
                  <a:srgbClr val="FF0000"/>
                </a:solidFill>
                <a:latin typeface="Arial MT"/>
                <a:cs typeface="Arial MT"/>
              </a:rPr>
              <a:t>Model</a:t>
            </a:r>
            <a:r>
              <a:rPr lang="en-GB" sz="3200" spc="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lang="en-GB" sz="3200" spc="-5" dirty="0">
                <a:solidFill>
                  <a:srgbClr val="FF0000"/>
                </a:solidFill>
                <a:latin typeface="Arial MT"/>
                <a:cs typeface="Arial MT"/>
              </a:rPr>
              <a:t>of</a:t>
            </a:r>
            <a:r>
              <a:rPr lang="en-GB" sz="3200" spc="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lang="en-GB" sz="3200" spc="-5" dirty="0">
                <a:solidFill>
                  <a:srgbClr val="FF0000"/>
                </a:solidFill>
                <a:latin typeface="Arial MT"/>
                <a:cs typeface="Arial MT"/>
              </a:rPr>
              <a:t>the</a:t>
            </a:r>
            <a:r>
              <a:rPr lang="en-GB" sz="3200" spc="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lang="en-GB" sz="3200" spc="-10" dirty="0">
                <a:solidFill>
                  <a:srgbClr val="FF0000"/>
                </a:solidFill>
                <a:latin typeface="Arial MT"/>
                <a:cs typeface="Arial MT"/>
              </a:rPr>
              <a:t>Image</a:t>
            </a:r>
            <a:r>
              <a:rPr lang="en-GB" sz="3200" spc="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lang="en-GB" sz="3200" spc="-10" dirty="0">
                <a:solidFill>
                  <a:srgbClr val="FF0000"/>
                </a:solidFill>
                <a:latin typeface="Arial MT"/>
                <a:cs typeface="Arial MT"/>
              </a:rPr>
              <a:t>Degradation/Restoration</a:t>
            </a:r>
            <a:r>
              <a:rPr lang="en-GB" sz="3200" spc="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lang="en-GB" sz="3200" spc="-10" dirty="0">
                <a:solidFill>
                  <a:srgbClr val="FF0000"/>
                </a:solidFill>
                <a:latin typeface="Arial MT"/>
                <a:cs typeface="Arial MT"/>
              </a:rPr>
              <a:t>Process</a:t>
            </a:r>
            <a:endParaRPr lang="en-GB" sz="3200" dirty="0">
              <a:latin typeface="Arial MT"/>
              <a:cs typeface="Arial M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1F2D1AD8-89FA-43F5-271B-F88CD21D95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1374" y="4391025"/>
            <a:ext cx="9501789" cy="1854295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pPr/>
              <a:t>6</a:t>
            </a:fld>
            <a:endParaRPr lang="en-IN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31528" y="2570480"/>
            <a:ext cx="5243830" cy="238206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60045" indent="-347980">
              <a:spcBef>
                <a:spcPts val="95"/>
              </a:spcBef>
              <a:buClr>
                <a:srgbClr val="659A9A"/>
              </a:buClr>
              <a:buSzPct val="69230"/>
              <a:buFont typeface="Wingdings"/>
              <a:buChar char=""/>
              <a:tabLst>
                <a:tab pos="360045" algn="l"/>
                <a:tab pos="360680" algn="l"/>
              </a:tabLst>
            </a:pPr>
            <a:r>
              <a:rPr sz="2600" spc="-5" dirty="0">
                <a:solidFill>
                  <a:srgbClr val="0000FF"/>
                </a:solidFill>
                <a:latin typeface="Arial MT"/>
                <a:cs typeface="Arial MT"/>
              </a:rPr>
              <a:t>Estimation</a:t>
            </a:r>
            <a:r>
              <a:rPr sz="2600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2600" spc="-5" dirty="0">
                <a:solidFill>
                  <a:srgbClr val="0000FF"/>
                </a:solidFill>
                <a:latin typeface="Arial MT"/>
                <a:cs typeface="Arial MT"/>
              </a:rPr>
              <a:t>by</a:t>
            </a:r>
            <a:r>
              <a:rPr sz="2600" spc="5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2600" spc="-5" dirty="0">
                <a:solidFill>
                  <a:srgbClr val="0000FF"/>
                </a:solidFill>
                <a:latin typeface="Arial MT"/>
                <a:cs typeface="Arial MT"/>
              </a:rPr>
              <a:t>Image</a:t>
            </a:r>
            <a:r>
              <a:rPr sz="2600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2600" spc="-5" dirty="0">
                <a:solidFill>
                  <a:srgbClr val="0000FF"/>
                </a:solidFill>
                <a:latin typeface="Arial MT"/>
                <a:cs typeface="Arial MT"/>
              </a:rPr>
              <a:t>Observation</a:t>
            </a:r>
            <a:endParaRPr sz="2600">
              <a:latin typeface="Arial MT"/>
              <a:cs typeface="Arial MT"/>
            </a:endParaRPr>
          </a:p>
          <a:p>
            <a:pPr>
              <a:spcBef>
                <a:spcPts val="10"/>
              </a:spcBef>
              <a:buClr>
                <a:srgbClr val="659A9A"/>
              </a:buClr>
              <a:buFont typeface="Wingdings"/>
              <a:buChar char=""/>
            </a:pPr>
            <a:endParaRPr sz="3800">
              <a:latin typeface="Arial MT"/>
              <a:cs typeface="Arial MT"/>
            </a:endParaRPr>
          </a:p>
          <a:p>
            <a:pPr marL="360045" indent="-347980">
              <a:buClr>
                <a:srgbClr val="659A9A"/>
              </a:buClr>
              <a:buSzPct val="69230"/>
              <a:buFont typeface="Wingdings"/>
              <a:buChar char=""/>
              <a:tabLst>
                <a:tab pos="360045" algn="l"/>
                <a:tab pos="360680" algn="l"/>
              </a:tabLst>
            </a:pPr>
            <a:r>
              <a:rPr sz="2600" spc="-5" dirty="0">
                <a:latin typeface="Arial MT"/>
                <a:cs typeface="Arial MT"/>
              </a:rPr>
              <a:t>Estimation</a:t>
            </a:r>
            <a:r>
              <a:rPr sz="2600" dirty="0">
                <a:latin typeface="Arial MT"/>
                <a:cs typeface="Arial MT"/>
              </a:rPr>
              <a:t> </a:t>
            </a:r>
            <a:r>
              <a:rPr sz="2600" spc="-5" dirty="0">
                <a:latin typeface="Arial MT"/>
                <a:cs typeface="Arial MT"/>
              </a:rPr>
              <a:t>by</a:t>
            </a:r>
            <a:r>
              <a:rPr sz="2600" dirty="0">
                <a:latin typeface="Arial MT"/>
                <a:cs typeface="Arial MT"/>
              </a:rPr>
              <a:t> </a:t>
            </a:r>
            <a:r>
              <a:rPr sz="2600" spc="-5" dirty="0">
                <a:latin typeface="Arial MT"/>
                <a:cs typeface="Arial MT"/>
              </a:rPr>
              <a:t>Experimentation</a:t>
            </a:r>
            <a:endParaRPr sz="2600">
              <a:latin typeface="Arial MT"/>
              <a:cs typeface="Arial MT"/>
            </a:endParaRPr>
          </a:p>
          <a:p>
            <a:pPr>
              <a:spcBef>
                <a:spcPts val="10"/>
              </a:spcBef>
              <a:buClr>
                <a:srgbClr val="659A9A"/>
              </a:buClr>
              <a:buFont typeface="Wingdings"/>
              <a:buChar char=""/>
            </a:pPr>
            <a:endParaRPr sz="3800">
              <a:latin typeface="Arial MT"/>
              <a:cs typeface="Arial MT"/>
            </a:endParaRPr>
          </a:p>
          <a:p>
            <a:pPr marL="360045" indent="-347980">
              <a:buClr>
                <a:srgbClr val="659A9A"/>
              </a:buClr>
              <a:buSzPct val="69230"/>
              <a:buFont typeface="Wingdings"/>
              <a:buChar char=""/>
              <a:tabLst>
                <a:tab pos="360045" algn="l"/>
                <a:tab pos="360680" algn="l"/>
              </a:tabLst>
            </a:pPr>
            <a:r>
              <a:rPr sz="2600" spc="-5" dirty="0">
                <a:latin typeface="Arial MT"/>
                <a:cs typeface="Arial MT"/>
              </a:rPr>
              <a:t>Estimation</a:t>
            </a:r>
            <a:r>
              <a:rPr sz="2600" spc="-10" dirty="0">
                <a:latin typeface="Arial MT"/>
                <a:cs typeface="Arial MT"/>
              </a:rPr>
              <a:t> </a:t>
            </a:r>
            <a:r>
              <a:rPr sz="2600" spc="-5" dirty="0">
                <a:latin typeface="Arial MT"/>
                <a:cs typeface="Arial MT"/>
              </a:rPr>
              <a:t>by Modeling</a:t>
            </a:r>
            <a:endParaRPr sz="2600">
              <a:latin typeface="Arial MT"/>
              <a:cs typeface="Arial M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27DF758D-EBFC-9295-B151-9992C9DAAEED}"/>
              </a:ext>
            </a:extLst>
          </p:cNvPr>
          <p:cNvSpPr txBox="1"/>
          <p:nvPr/>
        </p:nvSpPr>
        <p:spPr>
          <a:xfrm>
            <a:off x="321469" y="733425"/>
            <a:ext cx="11887200" cy="5066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55600" indent="-342900">
              <a:lnSpc>
                <a:spcPts val="2875"/>
              </a:lnSpc>
              <a:buClr>
                <a:srgbClr val="330065"/>
              </a:buClr>
              <a:buSzPct val="70833"/>
              <a:buFont typeface="Wingdings"/>
              <a:buChar char=""/>
              <a:tabLst>
                <a:tab pos="354965" algn="l"/>
                <a:tab pos="355600" algn="l"/>
              </a:tabLst>
            </a:pPr>
            <a:r>
              <a:rPr lang="en-IN" sz="4000" dirty="0">
                <a:solidFill>
                  <a:srgbClr val="FF0000"/>
                </a:solidFill>
              </a:rPr>
              <a:t>Estimating</a:t>
            </a:r>
            <a:r>
              <a:rPr lang="en-IN" sz="4000" spc="-5" dirty="0">
                <a:solidFill>
                  <a:srgbClr val="FF0000"/>
                </a:solidFill>
              </a:rPr>
              <a:t> </a:t>
            </a:r>
            <a:r>
              <a:rPr lang="en-IN" sz="4000" dirty="0">
                <a:solidFill>
                  <a:srgbClr val="FF0000"/>
                </a:solidFill>
              </a:rPr>
              <a:t>the </a:t>
            </a:r>
            <a:r>
              <a:rPr lang="en-IN" sz="4000" spc="-5" dirty="0">
                <a:solidFill>
                  <a:srgbClr val="FF0000"/>
                </a:solidFill>
              </a:rPr>
              <a:t>Degradation Function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pPr/>
              <a:t>60</a:t>
            </a:fld>
            <a:endParaRPr lang="en-IN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83978862-23D4-C28B-68BA-D5DCF13B62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469" y="962025"/>
            <a:ext cx="6172200" cy="51150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51A3B6D9-1EBA-6F46-66F0-C72980B40C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2269" y="885825"/>
            <a:ext cx="6636091" cy="4915153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pPr/>
              <a:t>61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62651269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431C9FB6-57A2-C91E-47A7-5D4E4FC7E9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469" y="733425"/>
            <a:ext cx="6236020" cy="49532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D56FFEF6-9AD4-7FAB-3782-D85E1E381E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9394" y="566715"/>
            <a:ext cx="6643734" cy="5424765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pPr/>
              <a:t>62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121158542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D7A7A068-6E6A-C004-1CF0-A7666F604C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6469" y="581025"/>
            <a:ext cx="9601200" cy="64008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pPr/>
              <a:t>63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187506422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50408" y="1979676"/>
            <a:ext cx="9143994" cy="36446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06A8B828-E72A-8A55-5E21-DF3C571D3035}"/>
              </a:ext>
            </a:extLst>
          </p:cNvPr>
          <p:cNvSpPr txBox="1"/>
          <p:nvPr/>
        </p:nvSpPr>
        <p:spPr>
          <a:xfrm>
            <a:off x="321469" y="733425"/>
            <a:ext cx="11887200" cy="5066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55600" indent="-342900">
              <a:lnSpc>
                <a:spcPts val="2875"/>
              </a:lnSpc>
              <a:buClr>
                <a:srgbClr val="330065"/>
              </a:buClr>
              <a:buSzPct val="70833"/>
              <a:buFont typeface="Wingdings"/>
              <a:buChar char=""/>
              <a:tabLst>
                <a:tab pos="354965" algn="l"/>
                <a:tab pos="355600" algn="l"/>
              </a:tabLst>
            </a:pPr>
            <a:r>
              <a:rPr lang="en-IN" sz="4000" dirty="0">
                <a:solidFill>
                  <a:srgbClr val="FF0000"/>
                </a:solidFill>
              </a:rPr>
              <a:t>Estimating</a:t>
            </a:r>
            <a:r>
              <a:rPr lang="en-IN" sz="4000" spc="-5" dirty="0">
                <a:solidFill>
                  <a:srgbClr val="FF0000"/>
                </a:solidFill>
              </a:rPr>
              <a:t> </a:t>
            </a:r>
            <a:r>
              <a:rPr lang="en-IN" sz="4000" dirty="0">
                <a:solidFill>
                  <a:srgbClr val="FF0000"/>
                </a:solidFill>
              </a:rPr>
              <a:t>the </a:t>
            </a:r>
            <a:r>
              <a:rPr lang="en-IN" sz="4000" spc="-5" dirty="0">
                <a:solidFill>
                  <a:srgbClr val="FF0000"/>
                </a:solidFill>
              </a:rPr>
              <a:t>Degradation Function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pPr/>
              <a:t>64</a:t>
            </a:fld>
            <a:endParaRPr lang="en-IN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21807" y="781029"/>
            <a:ext cx="8602979" cy="642937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C2FEE994-C522-1505-9F23-608BA90653C3}"/>
              </a:ext>
            </a:extLst>
          </p:cNvPr>
          <p:cNvSpPr txBox="1"/>
          <p:nvPr/>
        </p:nvSpPr>
        <p:spPr>
          <a:xfrm>
            <a:off x="0" y="209525"/>
            <a:ext cx="11887200" cy="5066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55600" indent="-342900">
              <a:lnSpc>
                <a:spcPts val="2875"/>
              </a:lnSpc>
              <a:buClr>
                <a:srgbClr val="330065"/>
              </a:buClr>
              <a:buSzPct val="70833"/>
              <a:buFont typeface="Wingdings"/>
              <a:buChar char=""/>
              <a:tabLst>
                <a:tab pos="354965" algn="l"/>
                <a:tab pos="355600" algn="l"/>
              </a:tabLst>
            </a:pPr>
            <a:r>
              <a:rPr lang="en-IN" sz="4000" dirty="0">
                <a:solidFill>
                  <a:srgbClr val="FF0000"/>
                </a:solidFill>
              </a:rPr>
              <a:t>Estimating</a:t>
            </a:r>
            <a:r>
              <a:rPr lang="en-IN" sz="4000" spc="-5" dirty="0">
                <a:solidFill>
                  <a:srgbClr val="FF0000"/>
                </a:solidFill>
              </a:rPr>
              <a:t> </a:t>
            </a:r>
            <a:r>
              <a:rPr lang="en-IN" sz="4000" dirty="0">
                <a:solidFill>
                  <a:srgbClr val="FF0000"/>
                </a:solidFill>
              </a:rPr>
              <a:t>the </a:t>
            </a:r>
            <a:r>
              <a:rPr lang="en-IN" sz="4000" spc="-5" dirty="0">
                <a:solidFill>
                  <a:srgbClr val="FF0000"/>
                </a:solidFill>
              </a:rPr>
              <a:t>Degradation Function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pPr/>
              <a:t>65</a:t>
            </a:fld>
            <a:endParaRPr lang="en-IN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50408" y="857249"/>
            <a:ext cx="9143994" cy="58483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3FCF21FE-6B1B-5C42-2A0B-B27E37FA3B90}"/>
              </a:ext>
            </a:extLst>
          </p:cNvPr>
          <p:cNvSpPr txBox="1"/>
          <p:nvPr/>
        </p:nvSpPr>
        <p:spPr>
          <a:xfrm>
            <a:off x="221411" y="280963"/>
            <a:ext cx="11887200" cy="5066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55600" indent="-342900">
              <a:lnSpc>
                <a:spcPts val="2875"/>
              </a:lnSpc>
              <a:buClr>
                <a:srgbClr val="330065"/>
              </a:buClr>
              <a:buSzPct val="70833"/>
              <a:buFont typeface="Wingdings"/>
              <a:buChar char=""/>
              <a:tabLst>
                <a:tab pos="354965" algn="l"/>
                <a:tab pos="355600" algn="l"/>
              </a:tabLst>
            </a:pPr>
            <a:r>
              <a:rPr lang="en-IN" sz="4000" dirty="0">
                <a:solidFill>
                  <a:srgbClr val="FF0000"/>
                </a:solidFill>
              </a:rPr>
              <a:t>Estimating</a:t>
            </a:r>
            <a:r>
              <a:rPr lang="en-IN" sz="4000" spc="-5" dirty="0">
                <a:solidFill>
                  <a:srgbClr val="FF0000"/>
                </a:solidFill>
              </a:rPr>
              <a:t> </a:t>
            </a:r>
            <a:r>
              <a:rPr lang="en-IN" sz="4000" dirty="0">
                <a:solidFill>
                  <a:srgbClr val="FF0000"/>
                </a:solidFill>
              </a:rPr>
              <a:t>the </a:t>
            </a:r>
            <a:r>
              <a:rPr lang="en-IN" sz="4000" spc="-5" dirty="0">
                <a:solidFill>
                  <a:srgbClr val="FF0000"/>
                </a:solidFill>
              </a:rPr>
              <a:t>Degradation Function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pPr/>
              <a:t>66</a:t>
            </a:fld>
            <a:endParaRPr lang="en-IN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/>
              <a:t>Outline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idx="1"/>
          </p:nvPr>
        </p:nvSpPr>
        <p:spPr>
          <a:xfrm>
            <a:off x="3037942" y="1713992"/>
            <a:ext cx="10098573" cy="40812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ts val="2875"/>
              </a:lnSpc>
              <a:spcBef>
                <a:spcPts val="100"/>
              </a:spcBef>
              <a:buClr>
                <a:srgbClr val="330065"/>
              </a:buClr>
              <a:buSzPct val="70833"/>
              <a:buFont typeface="Wingdings"/>
              <a:buChar char=""/>
              <a:tabLst>
                <a:tab pos="354965" algn="l"/>
                <a:tab pos="355600" algn="l"/>
              </a:tabLst>
            </a:pPr>
            <a:r>
              <a:rPr dirty="0"/>
              <a:t>A</a:t>
            </a:r>
            <a:r>
              <a:rPr spc="5" dirty="0"/>
              <a:t> </a:t>
            </a:r>
            <a:r>
              <a:rPr spc="-5" dirty="0"/>
              <a:t>Model</a:t>
            </a:r>
            <a:r>
              <a:rPr spc="10" dirty="0"/>
              <a:t> </a:t>
            </a:r>
            <a:r>
              <a:rPr dirty="0"/>
              <a:t>of</a:t>
            </a:r>
            <a:r>
              <a:rPr spc="5" dirty="0"/>
              <a:t> </a:t>
            </a:r>
            <a:r>
              <a:rPr dirty="0"/>
              <a:t>the</a:t>
            </a:r>
            <a:r>
              <a:rPr spc="10" dirty="0"/>
              <a:t> </a:t>
            </a:r>
            <a:r>
              <a:rPr spc="-5" dirty="0"/>
              <a:t>Image</a:t>
            </a:r>
            <a:r>
              <a:rPr spc="10" dirty="0"/>
              <a:t> </a:t>
            </a:r>
            <a:r>
              <a:rPr spc="-5" dirty="0"/>
              <a:t>Degradation/Restoration</a:t>
            </a:r>
            <a:r>
              <a:rPr spc="5" dirty="0"/>
              <a:t> </a:t>
            </a:r>
            <a:r>
              <a:rPr dirty="0"/>
              <a:t>Process</a:t>
            </a:r>
          </a:p>
          <a:p>
            <a:pPr marL="355600" indent="-342900">
              <a:lnSpc>
                <a:spcPts val="2875"/>
              </a:lnSpc>
              <a:buClr>
                <a:srgbClr val="330065"/>
              </a:buClr>
              <a:buSzPct val="70833"/>
              <a:buFont typeface="Wingdings"/>
              <a:buChar char=""/>
              <a:tabLst>
                <a:tab pos="354965" algn="l"/>
                <a:tab pos="355600" algn="l"/>
              </a:tabLst>
            </a:pPr>
            <a:r>
              <a:rPr spc="-5" dirty="0"/>
              <a:t>Noise</a:t>
            </a:r>
            <a:r>
              <a:rPr spc="-25" dirty="0"/>
              <a:t> </a:t>
            </a:r>
            <a:r>
              <a:rPr spc="-5" dirty="0"/>
              <a:t>Models</a:t>
            </a:r>
          </a:p>
          <a:p>
            <a:pPr marL="355600" marR="959485" indent="-342900">
              <a:lnSpc>
                <a:spcPct val="79800"/>
              </a:lnSpc>
              <a:spcBef>
                <a:spcPts val="580"/>
              </a:spcBef>
              <a:buClr>
                <a:srgbClr val="330065"/>
              </a:buClr>
              <a:buSzPct val="70833"/>
              <a:buFont typeface="Wingdings"/>
              <a:buChar char=""/>
              <a:tabLst>
                <a:tab pos="354965" algn="l"/>
                <a:tab pos="355600" algn="l"/>
              </a:tabLst>
            </a:pPr>
            <a:r>
              <a:rPr spc="-5" dirty="0"/>
              <a:t>Restoration</a:t>
            </a:r>
            <a:r>
              <a:rPr spc="5" dirty="0"/>
              <a:t> </a:t>
            </a:r>
            <a:r>
              <a:rPr spc="-5" dirty="0"/>
              <a:t>in</a:t>
            </a:r>
            <a:r>
              <a:rPr spc="10" dirty="0"/>
              <a:t> </a:t>
            </a:r>
            <a:r>
              <a:rPr dirty="0"/>
              <a:t>the</a:t>
            </a:r>
            <a:r>
              <a:rPr spc="10" dirty="0"/>
              <a:t> </a:t>
            </a:r>
            <a:r>
              <a:rPr spc="-5" dirty="0"/>
              <a:t>Presence</a:t>
            </a:r>
            <a:r>
              <a:rPr spc="5" dirty="0"/>
              <a:t> </a:t>
            </a:r>
            <a:r>
              <a:rPr dirty="0"/>
              <a:t>of</a:t>
            </a:r>
            <a:r>
              <a:rPr spc="10" dirty="0"/>
              <a:t> </a:t>
            </a:r>
            <a:r>
              <a:rPr spc="-5" dirty="0"/>
              <a:t>Noise</a:t>
            </a:r>
            <a:r>
              <a:rPr spc="10" dirty="0"/>
              <a:t> </a:t>
            </a:r>
            <a:r>
              <a:rPr spc="-5" dirty="0"/>
              <a:t>Only-Spatial </a:t>
            </a:r>
            <a:r>
              <a:rPr spc="-655" dirty="0"/>
              <a:t> </a:t>
            </a:r>
            <a:r>
              <a:rPr spc="-5" dirty="0"/>
              <a:t>Filtering</a:t>
            </a:r>
          </a:p>
          <a:p>
            <a:pPr marL="355600" indent="-342900">
              <a:lnSpc>
                <a:spcPts val="2870"/>
              </a:lnSpc>
              <a:buClr>
                <a:srgbClr val="330065"/>
              </a:buClr>
              <a:buSzPct val="70833"/>
              <a:buFont typeface="Wingdings"/>
              <a:buChar char=""/>
              <a:tabLst>
                <a:tab pos="354965" algn="l"/>
                <a:tab pos="355600" algn="l"/>
              </a:tabLst>
            </a:pPr>
            <a:r>
              <a:rPr spc="-5" dirty="0"/>
              <a:t>Periodic</a:t>
            </a:r>
            <a:r>
              <a:rPr spc="20" dirty="0"/>
              <a:t> </a:t>
            </a:r>
            <a:r>
              <a:rPr spc="-5" dirty="0"/>
              <a:t>Noise</a:t>
            </a:r>
            <a:r>
              <a:rPr spc="20" dirty="0"/>
              <a:t> </a:t>
            </a:r>
            <a:r>
              <a:rPr spc="-5" dirty="0"/>
              <a:t>Reduction</a:t>
            </a:r>
            <a:r>
              <a:rPr spc="20" dirty="0"/>
              <a:t> </a:t>
            </a:r>
            <a:r>
              <a:rPr spc="-5" dirty="0"/>
              <a:t>by</a:t>
            </a:r>
            <a:r>
              <a:rPr spc="20" dirty="0"/>
              <a:t> </a:t>
            </a:r>
            <a:r>
              <a:rPr spc="-5" dirty="0"/>
              <a:t>Frequency</a:t>
            </a:r>
            <a:r>
              <a:rPr spc="20" dirty="0"/>
              <a:t> </a:t>
            </a:r>
            <a:r>
              <a:rPr spc="-5" dirty="0"/>
              <a:t>Domain</a:t>
            </a:r>
            <a:r>
              <a:rPr spc="20" dirty="0"/>
              <a:t> </a:t>
            </a:r>
            <a:r>
              <a:rPr spc="-5" dirty="0"/>
              <a:t>Filtering</a:t>
            </a:r>
          </a:p>
          <a:p>
            <a:pPr marL="355600" indent="-342900">
              <a:lnSpc>
                <a:spcPts val="2875"/>
              </a:lnSpc>
              <a:buClr>
                <a:srgbClr val="330065"/>
              </a:buClr>
              <a:buSzPct val="70833"/>
              <a:buFont typeface="Wingdings"/>
              <a:buChar char=""/>
              <a:tabLst>
                <a:tab pos="354965" algn="l"/>
                <a:tab pos="355600" algn="l"/>
              </a:tabLst>
            </a:pPr>
            <a:r>
              <a:rPr spc="-5" dirty="0"/>
              <a:t>Linear,</a:t>
            </a:r>
            <a:r>
              <a:rPr spc="20" dirty="0"/>
              <a:t> </a:t>
            </a:r>
            <a:r>
              <a:rPr spc="-5" dirty="0"/>
              <a:t>Position-Invariant</a:t>
            </a:r>
            <a:r>
              <a:rPr spc="25" dirty="0"/>
              <a:t> </a:t>
            </a:r>
            <a:r>
              <a:rPr spc="-5" dirty="0"/>
              <a:t>Degradations</a:t>
            </a:r>
          </a:p>
          <a:p>
            <a:pPr marL="355600" indent="-342900">
              <a:lnSpc>
                <a:spcPts val="2875"/>
              </a:lnSpc>
              <a:buClr>
                <a:srgbClr val="330065"/>
              </a:buClr>
              <a:buSzPct val="70833"/>
              <a:buFont typeface="Wingdings"/>
              <a:buChar char=""/>
              <a:tabLst>
                <a:tab pos="354965" algn="l"/>
                <a:tab pos="355600" algn="l"/>
              </a:tabLst>
            </a:pPr>
            <a:r>
              <a:rPr dirty="0"/>
              <a:t>Estimating</a:t>
            </a:r>
            <a:r>
              <a:rPr spc="-5" dirty="0"/>
              <a:t> </a:t>
            </a:r>
            <a:r>
              <a:rPr dirty="0"/>
              <a:t>the </a:t>
            </a:r>
            <a:r>
              <a:rPr spc="-5" dirty="0"/>
              <a:t>Degradation Function</a:t>
            </a:r>
          </a:p>
          <a:p>
            <a:pPr marL="355600" indent="-342900">
              <a:lnSpc>
                <a:spcPts val="2875"/>
              </a:lnSpc>
              <a:buClr>
                <a:srgbClr val="330065"/>
              </a:buClr>
              <a:buSzPct val="70833"/>
              <a:buFont typeface="Wingdings"/>
              <a:buChar char=""/>
              <a:tabLst>
                <a:tab pos="354965" algn="l"/>
                <a:tab pos="355600" algn="l"/>
              </a:tabLst>
            </a:pPr>
            <a:r>
              <a:rPr dirty="0">
                <a:solidFill>
                  <a:srgbClr val="FF0000"/>
                </a:solidFill>
              </a:rPr>
              <a:t>Inverse</a:t>
            </a:r>
            <a:r>
              <a:rPr spc="-30" dirty="0">
                <a:solidFill>
                  <a:srgbClr val="FF0000"/>
                </a:solidFill>
              </a:rPr>
              <a:t> </a:t>
            </a:r>
            <a:r>
              <a:rPr spc="-5" dirty="0">
                <a:solidFill>
                  <a:srgbClr val="FF0000"/>
                </a:solidFill>
              </a:rPr>
              <a:t>Filtering</a:t>
            </a:r>
          </a:p>
          <a:p>
            <a:pPr marL="355600" indent="-342900">
              <a:lnSpc>
                <a:spcPts val="2875"/>
              </a:lnSpc>
              <a:buClr>
                <a:srgbClr val="330065"/>
              </a:buClr>
              <a:buSzPct val="70833"/>
              <a:buFont typeface="Wingdings"/>
              <a:buChar char=""/>
              <a:tabLst>
                <a:tab pos="354965" algn="l"/>
                <a:tab pos="355600" algn="l"/>
              </a:tabLst>
            </a:pPr>
            <a:r>
              <a:rPr spc="-5" dirty="0"/>
              <a:t>Minimun</a:t>
            </a:r>
            <a:r>
              <a:rPr spc="15" dirty="0"/>
              <a:t> </a:t>
            </a:r>
            <a:r>
              <a:rPr spc="-5" dirty="0"/>
              <a:t>Mean</a:t>
            </a:r>
            <a:r>
              <a:rPr spc="15" dirty="0"/>
              <a:t> </a:t>
            </a:r>
            <a:r>
              <a:rPr spc="-5" dirty="0"/>
              <a:t>Square</a:t>
            </a:r>
            <a:r>
              <a:rPr spc="15" dirty="0"/>
              <a:t> </a:t>
            </a:r>
            <a:r>
              <a:rPr spc="-5" dirty="0"/>
              <a:t>Error(Wiener)</a:t>
            </a:r>
            <a:r>
              <a:rPr spc="15" dirty="0"/>
              <a:t> </a:t>
            </a:r>
            <a:r>
              <a:rPr spc="-5" dirty="0"/>
              <a:t>Filtering</a:t>
            </a:r>
          </a:p>
          <a:p>
            <a:pPr marL="355600" indent="-342900">
              <a:lnSpc>
                <a:spcPts val="2875"/>
              </a:lnSpc>
              <a:buClr>
                <a:srgbClr val="330065"/>
              </a:buClr>
              <a:buSzPct val="70833"/>
              <a:buFont typeface="Wingdings"/>
              <a:buChar char=""/>
              <a:tabLst>
                <a:tab pos="354965" algn="l"/>
                <a:tab pos="355600" algn="l"/>
              </a:tabLst>
            </a:pPr>
            <a:r>
              <a:rPr spc="-5" dirty="0"/>
              <a:t>Constrained</a:t>
            </a:r>
            <a:r>
              <a:rPr spc="10" dirty="0"/>
              <a:t> </a:t>
            </a:r>
            <a:r>
              <a:rPr spc="-5" dirty="0"/>
              <a:t>Least</a:t>
            </a:r>
            <a:r>
              <a:rPr spc="15" dirty="0"/>
              <a:t> </a:t>
            </a:r>
            <a:r>
              <a:rPr spc="-5" dirty="0"/>
              <a:t>Squared</a:t>
            </a:r>
            <a:r>
              <a:rPr spc="10" dirty="0"/>
              <a:t> </a:t>
            </a:r>
            <a:r>
              <a:rPr spc="-5" dirty="0"/>
              <a:t>Filtering</a:t>
            </a:r>
          </a:p>
          <a:p>
            <a:pPr marL="355600" indent="-342900">
              <a:lnSpc>
                <a:spcPts val="2875"/>
              </a:lnSpc>
              <a:buClr>
                <a:srgbClr val="330065"/>
              </a:buClr>
              <a:buSzPct val="70833"/>
              <a:buFont typeface="Wingdings"/>
              <a:buChar char=""/>
              <a:tabLst>
                <a:tab pos="354965" algn="l"/>
                <a:tab pos="355600" algn="l"/>
              </a:tabLst>
            </a:pPr>
            <a:r>
              <a:rPr dirty="0"/>
              <a:t>Geometric</a:t>
            </a:r>
            <a:r>
              <a:rPr spc="-35" dirty="0"/>
              <a:t> </a:t>
            </a:r>
            <a:r>
              <a:rPr spc="-5" dirty="0"/>
              <a:t>Mean</a:t>
            </a:r>
            <a:r>
              <a:rPr spc="-30" dirty="0"/>
              <a:t> </a:t>
            </a:r>
            <a:r>
              <a:rPr dirty="0"/>
              <a:t>Filter</a:t>
            </a:r>
          </a:p>
          <a:p>
            <a:pPr marL="355600" indent="-342900">
              <a:lnSpc>
                <a:spcPts val="2875"/>
              </a:lnSpc>
              <a:buClr>
                <a:srgbClr val="330065"/>
              </a:buClr>
              <a:buSzPct val="70833"/>
              <a:buFont typeface="Wingdings"/>
              <a:buChar char=""/>
              <a:tabLst>
                <a:tab pos="354965" algn="l"/>
                <a:tab pos="355600" algn="l"/>
              </a:tabLst>
            </a:pPr>
            <a:r>
              <a:rPr dirty="0"/>
              <a:t>Geometric</a:t>
            </a:r>
            <a:r>
              <a:rPr spc="-55" dirty="0"/>
              <a:t> </a:t>
            </a:r>
            <a:r>
              <a:rPr dirty="0"/>
              <a:t>Transformations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pPr/>
              <a:t>67</a:t>
            </a:fld>
            <a:endParaRPr lang="en-IN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EDE3E8D3-1DED-C7A2-559F-D50E2E7FA2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9269" y="504825"/>
            <a:ext cx="10287000" cy="67818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pPr/>
              <a:t>68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341782310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F524B290-B41C-860A-3964-67639275FF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70" y="1114425"/>
            <a:ext cx="7010400" cy="5486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65EB3B5D-DB7A-6B62-7787-46A6F3B118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6069" y="1419225"/>
            <a:ext cx="6578938" cy="3848298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pPr/>
              <a:t>69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11668891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836069" y="1436972"/>
            <a:ext cx="6587490" cy="2327910"/>
          </a:xfrm>
          <a:prstGeom prst="rect">
            <a:avLst/>
          </a:prstGeom>
        </p:spPr>
        <p:txBody>
          <a:bodyPr vert="horz" wrap="square" lIns="0" tIns="92710" rIns="0" bIns="0" rtlCol="0">
            <a:spAutoFit/>
          </a:bodyPr>
          <a:lstStyle/>
          <a:p>
            <a:pPr marL="360045" indent="-347980">
              <a:spcBef>
                <a:spcPts val="730"/>
              </a:spcBef>
              <a:buClr>
                <a:srgbClr val="659A9A"/>
              </a:buClr>
              <a:buSzPct val="69230"/>
              <a:buFont typeface="Wingdings"/>
              <a:buChar char=""/>
              <a:tabLst>
                <a:tab pos="360045" algn="l"/>
                <a:tab pos="360680" algn="l"/>
              </a:tabLst>
            </a:pPr>
            <a:r>
              <a:rPr sz="2600" spc="-5" dirty="0">
                <a:solidFill>
                  <a:srgbClr val="0000FF"/>
                </a:solidFill>
                <a:latin typeface="Arial MT"/>
                <a:cs typeface="Arial MT"/>
              </a:rPr>
              <a:t>Spatial</a:t>
            </a:r>
            <a:r>
              <a:rPr sz="2600" spc="5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2600" spc="-5" dirty="0">
                <a:solidFill>
                  <a:srgbClr val="0000FF"/>
                </a:solidFill>
                <a:latin typeface="Arial MT"/>
                <a:cs typeface="Arial MT"/>
              </a:rPr>
              <a:t>and</a:t>
            </a:r>
            <a:r>
              <a:rPr sz="2600" spc="5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2600" spc="-5" dirty="0">
                <a:solidFill>
                  <a:srgbClr val="0000FF"/>
                </a:solidFill>
                <a:latin typeface="Arial MT"/>
                <a:cs typeface="Arial MT"/>
              </a:rPr>
              <a:t>Frequency</a:t>
            </a:r>
            <a:r>
              <a:rPr sz="2600" spc="10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2600" spc="-5" dirty="0">
                <a:solidFill>
                  <a:srgbClr val="0000FF"/>
                </a:solidFill>
                <a:latin typeface="Arial MT"/>
                <a:cs typeface="Arial MT"/>
              </a:rPr>
              <a:t>Properties</a:t>
            </a:r>
            <a:r>
              <a:rPr sz="2600" spc="5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2600" spc="-5" dirty="0">
                <a:solidFill>
                  <a:srgbClr val="0000FF"/>
                </a:solidFill>
                <a:latin typeface="Arial MT"/>
                <a:cs typeface="Arial MT"/>
              </a:rPr>
              <a:t>of</a:t>
            </a:r>
            <a:r>
              <a:rPr sz="2600" spc="10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2600" spc="-5" dirty="0">
                <a:solidFill>
                  <a:srgbClr val="0000FF"/>
                </a:solidFill>
                <a:latin typeface="Arial MT"/>
                <a:cs typeface="Arial MT"/>
              </a:rPr>
              <a:t>Noise</a:t>
            </a:r>
            <a:endParaRPr sz="2600" dirty="0">
              <a:latin typeface="Arial MT"/>
              <a:cs typeface="Arial MT"/>
            </a:endParaRPr>
          </a:p>
          <a:p>
            <a:pPr marL="360045" marR="26670" indent="-347980">
              <a:spcBef>
                <a:spcPts val="630"/>
              </a:spcBef>
              <a:buClr>
                <a:srgbClr val="659A9A"/>
              </a:buClr>
              <a:buSzPct val="69230"/>
              <a:buFont typeface="Wingdings"/>
              <a:buChar char=""/>
              <a:tabLst>
                <a:tab pos="360045" algn="l"/>
                <a:tab pos="360680" algn="l"/>
              </a:tabLst>
            </a:pPr>
            <a:r>
              <a:rPr sz="2600" spc="-5" dirty="0">
                <a:latin typeface="Arial MT"/>
                <a:cs typeface="Arial MT"/>
              </a:rPr>
              <a:t>Some</a:t>
            </a:r>
            <a:r>
              <a:rPr sz="2600" spc="5" dirty="0">
                <a:latin typeface="Arial MT"/>
                <a:cs typeface="Arial MT"/>
              </a:rPr>
              <a:t> </a:t>
            </a:r>
            <a:r>
              <a:rPr sz="2600" spc="-5" dirty="0">
                <a:latin typeface="Arial MT"/>
                <a:cs typeface="Arial MT"/>
              </a:rPr>
              <a:t>Importany</a:t>
            </a:r>
            <a:r>
              <a:rPr sz="2600" spc="10" dirty="0">
                <a:latin typeface="Arial MT"/>
                <a:cs typeface="Arial MT"/>
              </a:rPr>
              <a:t> </a:t>
            </a:r>
            <a:r>
              <a:rPr sz="2600" spc="-5" dirty="0">
                <a:latin typeface="Arial MT"/>
                <a:cs typeface="Arial MT"/>
              </a:rPr>
              <a:t>Noise</a:t>
            </a:r>
            <a:r>
              <a:rPr sz="2600" spc="10" dirty="0">
                <a:latin typeface="Arial MT"/>
                <a:cs typeface="Arial MT"/>
              </a:rPr>
              <a:t> </a:t>
            </a:r>
            <a:r>
              <a:rPr sz="2600" spc="-5" dirty="0">
                <a:latin typeface="Arial MT"/>
                <a:cs typeface="Arial MT"/>
              </a:rPr>
              <a:t>Probability</a:t>
            </a:r>
            <a:r>
              <a:rPr sz="2600" spc="10" dirty="0">
                <a:latin typeface="Arial MT"/>
                <a:cs typeface="Arial MT"/>
              </a:rPr>
              <a:t> </a:t>
            </a:r>
            <a:r>
              <a:rPr sz="2600" spc="-5" dirty="0">
                <a:latin typeface="Arial MT"/>
                <a:cs typeface="Arial MT"/>
              </a:rPr>
              <a:t>Density </a:t>
            </a:r>
            <a:r>
              <a:rPr sz="2600" spc="-710" dirty="0">
                <a:latin typeface="Arial MT"/>
                <a:cs typeface="Arial MT"/>
              </a:rPr>
              <a:t> </a:t>
            </a:r>
            <a:r>
              <a:rPr sz="2600" spc="-5" dirty="0">
                <a:latin typeface="Arial MT"/>
                <a:cs typeface="Arial MT"/>
              </a:rPr>
              <a:t>Functions</a:t>
            </a:r>
            <a:endParaRPr sz="2600" dirty="0">
              <a:latin typeface="Arial MT"/>
              <a:cs typeface="Arial MT"/>
            </a:endParaRPr>
          </a:p>
          <a:p>
            <a:pPr marL="360045" indent="-347980">
              <a:spcBef>
                <a:spcPts val="635"/>
              </a:spcBef>
              <a:buClr>
                <a:srgbClr val="659A9A"/>
              </a:buClr>
              <a:buSzPct val="69230"/>
              <a:buFont typeface="Wingdings"/>
              <a:buChar char=""/>
              <a:tabLst>
                <a:tab pos="360045" algn="l"/>
                <a:tab pos="360680" algn="l"/>
              </a:tabLst>
            </a:pPr>
            <a:r>
              <a:rPr sz="2600" spc="-5" dirty="0">
                <a:latin typeface="Arial MT"/>
                <a:cs typeface="Arial MT"/>
              </a:rPr>
              <a:t>Periodic</a:t>
            </a:r>
            <a:r>
              <a:rPr sz="2600" spc="-25" dirty="0">
                <a:latin typeface="Arial MT"/>
                <a:cs typeface="Arial MT"/>
              </a:rPr>
              <a:t> </a:t>
            </a:r>
            <a:r>
              <a:rPr sz="2600" spc="-5" dirty="0">
                <a:latin typeface="Arial MT"/>
                <a:cs typeface="Arial MT"/>
              </a:rPr>
              <a:t>Noise</a:t>
            </a:r>
            <a:endParaRPr sz="2600" dirty="0">
              <a:latin typeface="Arial MT"/>
              <a:cs typeface="Arial MT"/>
            </a:endParaRPr>
          </a:p>
          <a:p>
            <a:pPr marL="360045" indent="-347980">
              <a:spcBef>
                <a:spcPts val="630"/>
              </a:spcBef>
              <a:buClr>
                <a:srgbClr val="659A9A"/>
              </a:buClr>
              <a:buSzPct val="69230"/>
              <a:buFont typeface="Wingdings"/>
              <a:buChar char=""/>
              <a:tabLst>
                <a:tab pos="360045" algn="l"/>
                <a:tab pos="360680" algn="l"/>
              </a:tabLst>
            </a:pPr>
            <a:r>
              <a:rPr sz="2600" spc="-5" dirty="0">
                <a:latin typeface="Arial MT"/>
                <a:cs typeface="Arial MT"/>
              </a:rPr>
              <a:t>Estimation</a:t>
            </a:r>
            <a:r>
              <a:rPr sz="2600" dirty="0">
                <a:latin typeface="Arial MT"/>
                <a:cs typeface="Arial MT"/>
              </a:rPr>
              <a:t> </a:t>
            </a:r>
            <a:r>
              <a:rPr sz="2600" spc="-5" dirty="0">
                <a:latin typeface="Arial MT"/>
                <a:cs typeface="Arial MT"/>
              </a:rPr>
              <a:t>of</a:t>
            </a:r>
            <a:r>
              <a:rPr sz="2600" dirty="0">
                <a:latin typeface="Arial MT"/>
                <a:cs typeface="Arial MT"/>
              </a:rPr>
              <a:t> </a:t>
            </a:r>
            <a:r>
              <a:rPr sz="2600" spc="-5" dirty="0">
                <a:latin typeface="Arial MT"/>
                <a:cs typeface="Arial MT"/>
              </a:rPr>
              <a:t>Noise</a:t>
            </a:r>
            <a:r>
              <a:rPr sz="2600" dirty="0">
                <a:latin typeface="Arial MT"/>
                <a:cs typeface="Arial MT"/>
              </a:rPr>
              <a:t> </a:t>
            </a:r>
            <a:r>
              <a:rPr sz="2600" spc="-5" dirty="0">
                <a:latin typeface="Arial MT"/>
                <a:cs typeface="Arial MT"/>
              </a:rPr>
              <a:t>Parameters</a:t>
            </a:r>
            <a:endParaRPr sz="2600" dirty="0">
              <a:latin typeface="Arial MT"/>
              <a:cs typeface="Arial M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42ECC45D-AB0D-83F7-B209-E719B8812698}"/>
              </a:ext>
            </a:extLst>
          </p:cNvPr>
          <p:cNvSpPr txBox="1"/>
          <p:nvPr/>
        </p:nvSpPr>
        <p:spPr>
          <a:xfrm>
            <a:off x="473869" y="581025"/>
            <a:ext cx="6719636" cy="5066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55600" indent="-342900">
              <a:lnSpc>
                <a:spcPts val="2875"/>
              </a:lnSpc>
              <a:buClr>
                <a:srgbClr val="330065"/>
              </a:buClr>
              <a:buSzPct val="70833"/>
              <a:buFont typeface="Wingdings"/>
              <a:buChar char=""/>
              <a:tabLst>
                <a:tab pos="354965" algn="l"/>
                <a:tab pos="355600" algn="l"/>
              </a:tabLst>
            </a:pPr>
            <a:r>
              <a:rPr lang="en-IN" sz="4000" spc="-5" dirty="0">
                <a:solidFill>
                  <a:srgbClr val="FF0000"/>
                </a:solidFill>
              </a:rPr>
              <a:t>Noise</a:t>
            </a:r>
            <a:r>
              <a:rPr lang="en-IN" sz="4000" spc="-25" dirty="0">
                <a:solidFill>
                  <a:srgbClr val="FF0000"/>
                </a:solidFill>
              </a:rPr>
              <a:t> </a:t>
            </a:r>
            <a:r>
              <a:rPr lang="en-IN" sz="4000" spc="-5" dirty="0">
                <a:solidFill>
                  <a:srgbClr val="FF0000"/>
                </a:solidFill>
              </a:rPr>
              <a:t>Models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CCA24B30-EC21-95CD-9C27-88054EEDEF27}"/>
              </a:ext>
            </a:extLst>
          </p:cNvPr>
          <p:cNvSpPr txBox="1"/>
          <p:nvPr/>
        </p:nvSpPr>
        <p:spPr>
          <a:xfrm>
            <a:off x="2302669" y="4467225"/>
            <a:ext cx="96774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b="1" i="0" dirty="0">
                <a:effectLst/>
                <a:latin typeface="Arial" panose="020B0604020202020204" pitchFamily="34" charset="0"/>
              </a:rPr>
              <a:t>Image noise</a:t>
            </a:r>
            <a:r>
              <a:rPr lang="en-GB" sz="2000" b="0" i="0" dirty="0">
                <a:effectLst/>
                <a:latin typeface="Arial" panose="020B0604020202020204" pitchFamily="34" charset="0"/>
              </a:rPr>
              <a:t> is random variation of brightness or </a:t>
            </a:r>
            <a:r>
              <a:rPr lang="en-GB" sz="2000" b="0" i="0" dirty="0" err="1">
                <a:effectLst/>
                <a:latin typeface="Arial" panose="020B0604020202020204" pitchFamily="34" charset="0"/>
              </a:rPr>
              <a:t>color</a:t>
            </a:r>
            <a:r>
              <a:rPr lang="en-GB" sz="2000" b="0" i="0" dirty="0">
                <a:effectLst/>
                <a:latin typeface="Arial" panose="020B0604020202020204" pitchFamily="34" charset="0"/>
              </a:rPr>
              <a:t> information in </a:t>
            </a:r>
            <a:r>
              <a:rPr lang="en-GB" sz="2000" b="0" i="0" strike="noStrike" dirty="0">
                <a:effectLst/>
                <a:latin typeface="Arial" panose="020B0604020202020204" pitchFamily="34" charset="0"/>
                <a:hlinkClick r:id="rId2" tooltip="Image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images</a:t>
            </a:r>
            <a:r>
              <a:rPr lang="en-GB" sz="2000" b="0" i="0" dirty="0">
                <a:effectLst/>
                <a:latin typeface="Arial" panose="020B0604020202020204" pitchFamily="34" charset="0"/>
              </a:rPr>
              <a:t>, and is usually an aspect of </a:t>
            </a:r>
            <a:r>
              <a:rPr lang="en-GB" sz="2000" b="0" i="0" strike="noStrike" dirty="0">
                <a:effectLst/>
                <a:latin typeface="Arial" panose="020B0604020202020204" pitchFamily="34" charset="0"/>
                <a:hlinkClick r:id="rId3" tooltip="Electronic noise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electronic noise</a:t>
            </a:r>
            <a:r>
              <a:rPr lang="en-GB" sz="2000" b="0" i="0" dirty="0">
                <a:effectLst/>
                <a:latin typeface="Arial" panose="020B0604020202020204" pitchFamily="34" charset="0"/>
              </a:rPr>
              <a:t>. It can be produced by the </a:t>
            </a:r>
            <a:r>
              <a:rPr lang="en-GB" sz="2000" b="0" i="0" strike="noStrike" dirty="0">
                <a:effectLst/>
                <a:latin typeface="Arial" panose="020B0604020202020204" pitchFamily="34" charset="0"/>
                <a:hlinkClick r:id="rId4" tooltip="Image sensor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image sensor</a:t>
            </a:r>
            <a:r>
              <a:rPr lang="en-GB" sz="2000" b="0" i="0" dirty="0">
                <a:effectLst/>
                <a:latin typeface="Arial" panose="020B0604020202020204" pitchFamily="34" charset="0"/>
              </a:rPr>
              <a:t> and circuitry of a </a:t>
            </a:r>
            <a:r>
              <a:rPr lang="en-GB" sz="2000" b="0" i="0" strike="noStrike" dirty="0">
                <a:effectLst/>
                <a:latin typeface="Arial" panose="020B0604020202020204" pitchFamily="34" charset="0"/>
                <a:hlinkClick r:id="rId5" tooltip="Image scanner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scanner</a:t>
            </a:r>
            <a:r>
              <a:rPr lang="en-GB" sz="2000" b="0" i="0" dirty="0">
                <a:effectLst/>
                <a:latin typeface="Arial" panose="020B0604020202020204" pitchFamily="34" charset="0"/>
              </a:rPr>
              <a:t> or </a:t>
            </a:r>
            <a:r>
              <a:rPr lang="en-GB" sz="2000" b="0" i="0" strike="noStrike" dirty="0">
                <a:effectLst/>
                <a:latin typeface="Arial" panose="020B0604020202020204" pitchFamily="34" charset="0"/>
                <a:hlinkClick r:id="rId6" tooltip="Digital camera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digital camera</a:t>
            </a:r>
            <a:r>
              <a:rPr lang="en-GB" sz="2000" b="0" i="0" dirty="0">
                <a:effectLst/>
                <a:latin typeface="Arial" panose="020B0604020202020204" pitchFamily="34" charset="0"/>
              </a:rPr>
              <a:t>.</a:t>
            </a:r>
            <a:endParaRPr lang="en-IN" sz="2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pPr/>
              <a:t>7</a:t>
            </a:fld>
            <a:endParaRPr lang="en-IN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93480" y="885825"/>
            <a:ext cx="8648700" cy="632117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454B8C3C-2673-FB04-DFAE-633AEACFFAC6}"/>
              </a:ext>
            </a:extLst>
          </p:cNvPr>
          <p:cNvSpPr txBox="1"/>
          <p:nvPr/>
        </p:nvSpPr>
        <p:spPr>
          <a:xfrm>
            <a:off x="321469" y="276225"/>
            <a:ext cx="6719636" cy="5066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55600" indent="-342900">
              <a:lnSpc>
                <a:spcPts val="2875"/>
              </a:lnSpc>
              <a:buClr>
                <a:srgbClr val="330065"/>
              </a:buClr>
              <a:buSzPct val="70833"/>
              <a:buFont typeface="Wingdings"/>
              <a:buChar char=""/>
              <a:tabLst>
                <a:tab pos="354965" algn="l"/>
                <a:tab pos="355600" algn="l"/>
              </a:tabLst>
            </a:pPr>
            <a:r>
              <a:rPr lang="en-IN" sz="4000" dirty="0">
                <a:solidFill>
                  <a:srgbClr val="FF0000"/>
                </a:solidFill>
              </a:rPr>
              <a:t>Inverse</a:t>
            </a:r>
            <a:r>
              <a:rPr lang="en-IN" sz="4000" spc="-30" dirty="0">
                <a:solidFill>
                  <a:srgbClr val="FF0000"/>
                </a:solidFill>
              </a:rPr>
              <a:t> </a:t>
            </a:r>
            <a:r>
              <a:rPr lang="en-IN" sz="4000" spc="-5" dirty="0">
                <a:solidFill>
                  <a:srgbClr val="FF0000"/>
                </a:solidFill>
              </a:rPr>
              <a:t>Filtering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pPr/>
              <a:t>70</a:t>
            </a:fld>
            <a:endParaRPr lang="en-IN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/>
              <a:t>Outline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idx="1"/>
          </p:nvPr>
        </p:nvSpPr>
        <p:spPr>
          <a:xfrm>
            <a:off x="3037942" y="1713992"/>
            <a:ext cx="10098573" cy="40812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ts val="2875"/>
              </a:lnSpc>
              <a:spcBef>
                <a:spcPts val="100"/>
              </a:spcBef>
              <a:buClr>
                <a:srgbClr val="330065"/>
              </a:buClr>
              <a:buSzPct val="70833"/>
              <a:buFont typeface="Wingdings"/>
              <a:buChar char=""/>
              <a:tabLst>
                <a:tab pos="354965" algn="l"/>
                <a:tab pos="355600" algn="l"/>
              </a:tabLst>
            </a:pPr>
            <a:r>
              <a:rPr dirty="0"/>
              <a:t>A</a:t>
            </a:r>
            <a:r>
              <a:rPr spc="5" dirty="0"/>
              <a:t> </a:t>
            </a:r>
            <a:r>
              <a:rPr spc="-5" dirty="0"/>
              <a:t>Model</a:t>
            </a:r>
            <a:r>
              <a:rPr spc="10" dirty="0"/>
              <a:t> </a:t>
            </a:r>
            <a:r>
              <a:rPr dirty="0"/>
              <a:t>of</a:t>
            </a:r>
            <a:r>
              <a:rPr spc="5" dirty="0"/>
              <a:t> </a:t>
            </a:r>
            <a:r>
              <a:rPr dirty="0"/>
              <a:t>the</a:t>
            </a:r>
            <a:r>
              <a:rPr spc="10" dirty="0"/>
              <a:t> </a:t>
            </a:r>
            <a:r>
              <a:rPr spc="-5" dirty="0"/>
              <a:t>Image</a:t>
            </a:r>
            <a:r>
              <a:rPr spc="10" dirty="0"/>
              <a:t> </a:t>
            </a:r>
            <a:r>
              <a:rPr spc="-5" dirty="0"/>
              <a:t>Degradation/Restoration</a:t>
            </a:r>
            <a:r>
              <a:rPr spc="5" dirty="0"/>
              <a:t> </a:t>
            </a:r>
            <a:r>
              <a:rPr dirty="0"/>
              <a:t>Process</a:t>
            </a:r>
          </a:p>
          <a:p>
            <a:pPr marL="355600" indent="-342900">
              <a:lnSpc>
                <a:spcPts val="2875"/>
              </a:lnSpc>
              <a:buClr>
                <a:srgbClr val="330065"/>
              </a:buClr>
              <a:buSzPct val="70833"/>
              <a:buFont typeface="Wingdings"/>
              <a:buChar char=""/>
              <a:tabLst>
                <a:tab pos="354965" algn="l"/>
                <a:tab pos="355600" algn="l"/>
              </a:tabLst>
            </a:pPr>
            <a:r>
              <a:rPr spc="-5" dirty="0"/>
              <a:t>Noise</a:t>
            </a:r>
            <a:r>
              <a:rPr spc="-25" dirty="0"/>
              <a:t> </a:t>
            </a:r>
            <a:r>
              <a:rPr spc="-5" dirty="0"/>
              <a:t>Models</a:t>
            </a:r>
          </a:p>
          <a:p>
            <a:pPr marL="355600" marR="959485" indent="-342900">
              <a:lnSpc>
                <a:spcPct val="79800"/>
              </a:lnSpc>
              <a:spcBef>
                <a:spcPts val="580"/>
              </a:spcBef>
              <a:buClr>
                <a:srgbClr val="330065"/>
              </a:buClr>
              <a:buSzPct val="70833"/>
              <a:buFont typeface="Wingdings"/>
              <a:buChar char=""/>
              <a:tabLst>
                <a:tab pos="354965" algn="l"/>
                <a:tab pos="355600" algn="l"/>
              </a:tabLst>
            </a:pPr>
            <a:r>
              <a:rPr spc="-5" dirty="0"/>
              <a:t>Restoration</a:t>
            </a:r>
            <a:r>
              <a:rPr spc="5" dirty="0"/>
              <a:t> </a:t>
            </a:r>
            <a:r>
              <a:rPr spc="-5" dirty="0"/>
              <a:t>in</a:t>
            </a:r>
            <a:r>
              <a:rPr spc="10" dirty="0"/>
              <a:t> </a:t>
            </a:r>
            <a:r>
              <a:rPr dirty="0"/>
              <a:t>the</a:t>
            </a:r>
            <a:r>
              <a:rPr spc="10" dirty="0"/>
              <a:t> </a:t>
            </a:r>
            <a:r>
              <a:rPr spc="-5" dirty="0"/>
              <a:t>Presence</a:t>
            </a:r>
            <a:r>
              <a:rPr spc="5" dirty="0"/>
              <a:t> </a:t>
            </a:r>
            <a:r>
              <a:rPr dirty="0"/>
              <a:t>of</a:t>
            </a:r>
            <a:r>
              <a:rPr spc="10" dirty="0"/>
              <a:t> </a:t>
            </a:r>
            <a:r>
              <a:rPr spc="-5" dirty="0"/>
              <a:t>Noise</a:t>
            </a:r>
            <a:r>
              <a:rPr spc="10" dirty="0"/>
              <a:t> </a:t>
            </a:r>
            <a:r>
              <a:rPr spc="-5" dirty="0"/>
              <a:t>Only-Spatial </a:t>
            </a:r>
            <a:r>
              <a:rPr spc="-655" dirty="0"/>
              <a:t> </a:t>
            </a:r>
            <a:r>
              <a:rPr spc="-5" dirty="0"/>
              <a:t>Filtering</a:t>
            </a:r>
          </a:p>
          <a:p>
            <a:pPr marL="355600" indent="-342900">
              <a:lnSpc>
                <a:spcPts val="2870"/>
              </a:lnSpc>
              <a:buClr>
                <a:srgbClr val="330065"/>
              </a:buClr>
              <a:buSzPct val="70833"/>
              <a:buFont typeface="Wingdings"/>
              <a:buChar char=""/>
              <a:tabLst>
                <a:tab pos="354965" algn="l"/>
                <a:tab pos="355600" algn="l"/>
              </a:tabLst>
            </a:pPr>
            <a:r>
              <a:rPr spc="-5" dirty="0"/>
              <a:t>Periodic</a:t>
            </a:r>
            <a:r>
              <a:rPr spc="20" dirty="0"/>
              <a:t> </a:t>
            </a:r>
            <a:r>
              <a:rPr spc="-5" dirty="0"/>
              <a:t>Noise</a:t>
            </a:r>
            <a:r>
              <a:rPr spc="20" dirty="0"/>
              <a:t> </a:t>
            </a:r>
            <a:r>
              <a:rPr spc="-5" dirty="0"/>
              <a:t>Reduction</a:t>
            </a:r>
            <a:r>
              <a:rPr spc="20" dirty="0"/>
              <a:t> </a:t>
            </a:r>
            <a:r>
              <a:rPr spc="-5" dirty="0"/>
              <a:t>by</a:t>
            </a:r>
            <a:r>
              <a:rPr spc="20" dirty="0"/>
              <a:t> </a:t>
            </a:r>
            <a:r>
              <a:rPr spc="-5" dirty="0"/>
              <a:t>Frequency</a:t>
            </a:r>
            <a:r>
              <a:rPr spc="20" dirty="0"/>
              <a:t> </a:t>
            </a:r>
            <a:r>
              <a:rPr spc="-5" dirty="0"/>
              <a:t>Domain</a:t>
            </a:r>
            <a:r>
              <a:rPr spc="20" dirty="0"/>
              <a:t> </a:t>
            </a:r>
            <a:r>
              <a:rPr spc="-5" dirty="0"/>
              <a:t>Filtering</a:t>
            </a:r>
          </a:p>
          <a:p>
            <a:pPr marL="355600" indent="-342900">
              <a:lnSpc>
                <a:spcPts val="2875"/>
              </a:lnSpc>
              <a:buClr>
                <a:srgbClr val="330065"/>
              </a:buClr>
              <a:buSzPct val="70833"/>
              <a:buFont typeface="Wingdings"/>
              <a:buChar char=""/>
              <a:tabLst>
                <a:tab pos="354965" algn="l"/>
                <a:tab pos="355600" algn="l"/>
              </a:tabLst>
            </a:pPr>
            <a:r>
              <a:rPr spc="-5" dirty="0"/>
              <a:t>Linear,</a:t>
            </a:r>
            <a:r>
              <a:rPr spc="20" dirty="0"/>
              <a:t> </a:t>
            </a:r>
            <a:r>
              <a:rPr spc="-5" dirty="0"/>
              <a:t>Position-Invariant</a:t>
            </a:r>
            <a:r>
              <a:rPr spc="25" dirty="0"/>
              <a:t> </a:t>
            </a:r>
            <a:r>
              <a:rPr spc="-5" dirty="0"/>
              <a:t>Degradations</a:t>
            </a:r>
          </a:p>
          <a:p>
            <a:pPr marL="355600" indent="-342900">
              <a:lnSpc>
                <a:spcPts val="2875"/>
              </a:lnSpc>
              <a:buClr>
                <a:srgbClr val="330065"/>
              </a:buClr>
              <a:buSzPct val="70833"/>
              <a:buFont typeface="Wingdings"/>
              <a:buChar char=""/>
              <a:tabLst>
                <a:tab pos="354965" algn="l"/>
                <a:tab pos="355600" algn="l"/>
              </a:tabLst>
            </a:pPr>
            <a:r>
              <a:rPr dirty="0"/>
              <a:t>Estimating</a:t>
            </a:r>
            <a:r>
              <a:rPr spc="-5" dirty="0"/>
              <a:t> </a:t>
            </a:r>
            <a:r>
              <a:rPr dirty="0"/>
              <a:t>the </a:t>
            </a:r>
            <a:r>
              <a:rPr spc="-5" dirty="0"/>
              <a:t>Degradation Function</a:t>
            </a:r>
          </a:p>
          <a:p>
            <a:pPr marL="355600" indent="-342900">
              <a:lnSpc>
                <a:spcPts val="2875"/>
              </a:lnSpc>
              <a:buClr>
                <a:srgbClr val="330065"/>
              </a:buClr>
              <a:buSzPct val="70833"/>
              <a:buFont typeface="Wingdings"/>
              <a:buChar char=""/>
              <a:tabLst>
                <a:tab pos="354965" algn="l"/>
                <a:tab pos="355600" algn="l"/>
              </a:tabLst>
            </a:pPr>
            <a:r>
              <a:rPr dirty="0"/>
              <a:t>Inverse</a:t>
            </a:r>
            <a:r>
              <a:rPr spc="-30" dirty="0"/>
              <a:t> </a:t>
            </a:r>
            <a:r>
              <a:rPr spc="-5" dirty="0"/>
              <a:t>Filtering</a:t>
            </a:r>
          </a:p>
          <a:p>
            <a:pPr marL="355600" indent="-342900">
              <a:lnSpc>
                <a:spcPts val="2875"/>
              </a:lnSpc>
              <a:buClr>
                <a:srgbClr val="330065"/>
              </a:buClr>
              <a:buSzPct val="70833"/>
              <a:buFont typeface="Wingdings"/>
              <a:buChar char=""/>
              <a:tabLst>
                <a:tab pos="354965" algn="l"/>
                <a:tab pos="355600" algn="l"/>
              </a:tabLst>
            </a:pPr>
            <a:r>
              <a:rPr spc="-5" dirty="0">
                <a:solidFill>
                  <a:srgbClr val="FF0000"/>
                </a:solidFill>
              </a:rPr>
              <a:t>Minimun</a:t>
            </a:r>
            <a:r>
              <a:rPr spc="15" dirty="0">
                <a:solidFill>
                  <a:srgbClr val="FF0000"/>
                </a:solidFill>
              </a:rPr>
              <a:t> </a:t>
            </a:r>
            <a:r>
              <a:rPr spc="-5" dirty="0">
                <a:solidFill>
                  <a:srgbClr val="FF0000"/>
                </a:solidFill>
              </a:rPr>
              <a:t>Mean</a:t>
            </a:r>
            <a:r>
              <a:rPr spc="15" dirty="0">
                <a:solidFill>
                  <a:srgbClr val="FF0000"/>
                </a:solidFill>
              </a:rPr>
              <a:t> </a:t>
            </a:r>
            <a:r>
              <a:rPr spc="-5" dirty="0">
                <a:solidFill>
                  <a:srgbClr val="FF0000"/>
                </a:solidFill>
              </a:rPr>
              <a:t>Square</a:t>
            </a:r>
            <a:r>
              <a:rPr spc="15" dirty="0">
                <a:solidFill>
                  <a:srgbClr val="FF0000"/>
                </a:solidFill>
              </a:rPr>
              <a:t> </a:t>
            </a:r>
            <a:r>
              <a:rPr spc="-5" dirty="0">
                <a:solidFill>
                  <a:srgbClr val="FF0000"/>
                </a:solidFill>
              </a:rPr>
              <a:t>Error(Wiener)</a:t>
            </a:r>
            <a:r>
              <a:rPr spc="15" dirty="0">
                <a:solidFill>
                  <a:srgbClr val="FF0000"/>
                </a:solidFill>
              </a:rPr>
              <a:t> </a:t>
            </a:r>
            <a:r>
              <a:rPr spc="-5" dirty="0">
                <a:solidFill>
                  <a:srgbClr val="FF0000"/>
                </a:solidFill>
              </a:rPr>
              <a:t>Filtering</a:t>
            </a:r>
          </a:p>
          <a:p>
            <a:pPr marL="355600" indent="-342900">
              <a:lnSpc>
                <a:spcPts val="2875"/>
              </a:lnSpc>
              <a:buClr>
                <a:srgbClr val="330065"/>
              </a:buClr>
              <a:buSzPct val="70833"/>
              <a:buFont typeface="Wingdings"/>
              <a:buChar char=""/>
              <a:tabLst>
                <a:tab pos="354965" algn="l"/>
                <a:tab pos="355600" algn="l"/>
              </a:tabLst>
            </a:pPr>
            <a:r>
              <a:rPr spc="-5" dirty="0"/>
              <a:t>Constrained</a:t>
            </a:r>
            <a:r>
              <a:rPr spc="10" dirty="0"/>
              <a:t> </a:t>
            </a:r>
            <a:r>
              <a:rPr spc="-5" dirty="0"/>
              <a:t>Least</a:t>
            </a:r>
            <a:r>
              <a:rPr spc="15" dirty="0"/>
              <a:t> </a:t>
            </a:r>
            <a:r>
              <a:rPr spc="-5" dirty="0"/>
              <a:t>Squared</a:t>
            </a:r>
            <a:r>
              <a:rPr spc="10" dirty="0"/>
              <a:t> </a:t>
            </a:r>
            <a:r>
              <a:rPr spc="-5" dirty="0"/>
              <a:t>Filtering</a:t>
            </a:r>
          </a:p>
          <a:p>
            <a:pPr marL="355600" indent="-342900">
              <a:lnSpc>
                <a:spcPts val="2875"/>
              </a:lnSpc>
              <a:buClr>
                <a:srgbClr val="330065"/>
              </a:buClr>
              <a:buSzPct val="70833"/>
              <a:buFont typeface="Wingdings"/>
              <a:buChar char=""/>
              <a:tabLst>
                <a:tab pos="354965" algn="l"/>
                <a:tab pos="355600" algn="l"/>
              </a:tabLst>
            </a:pPr>
            <a:r>
              <a:rPr dirty="0"/>
              <a:t>Geometric</a:t>
            </a:r>
            <a:r>
              <a:rPr spc="-35" dirty="0"/>
              <a:t> </a:t>
            </a:r>
            <a:r>
              <a:rPr spc="-5" dirty="0"/>
              <a:t>Mean</a:t>
            </a:r>
            <a:r>
              <a:rPr spc="-30" dirty="0"/>
              <a:t> </a:t>
            </a:r>
            <a:r>
              <a:rPr dirty="0"/>
              <a:t>Filter</a:t>
            </a:r>
          </a:p>
          <a:p>
            <a:pPr marL="355600" indent="-342900">
              <a:lnSpc>
                <a:spcPts val="2875"/>
              </a:lnSpc>
              <a:buClr>
                <a:srgbClr val="330065"/>
              </a:buClr>
              <a:buSzPct val="70833"/>
              <a:buFont typeface="Wingdings"/>
              <a:buChar char=""/>
              <a:tabLst>
                <a:tab pos="354965" algn="l"/>
                <a:tab pos="355600" algn="l"/>
              </a:tabLst>
            </a:pPr>
            <a:r>
              <a:rPr dirty="0"/>
              <a:t>Geometric</a:t>
            </a:r>
            <a:r>
              <a:rPr spc="-55" dirty="0"/>
              <a:t> </a:t>
            </a:r>
            <a:r>
              <a:rPr dirty="0"/>
              <a:t>Transformations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pPr/>
              <a:t>71</a:t>
            </a:fld>
            <a:endParaRPr lang="en-IN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066781"/>
            <a:ext cx="6334125" cy="4857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579393" y="1423971"/>
            <a:ext cx="6677025" cy="388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pPr/>
              <a:t>72</a:t>
            </a:fld>
            <a:endParaRPr lang="en-IN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1411" y="852467"/>
            <a:ext cx="6715172" cy="51435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93773" y="852467"/>
            <a:ext cx="5867400" cy="5162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pPr/>
              <a:t>73</a:t>
            </a:fld>
            <a:endParaRPr lang="en-IN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1411" y="1066781"/>
            <a:ext cx="6848475" cy="5191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pPr/>
              <a:t>74</a:t>
            </a:fld>
            <a:endParaRPr lang="en-IN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/>
              <a:t>Outline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idx="1"/>
          </p:nvPr>
        </p:nvSpPr>
        <p:spPr>
          <a:xfrm>
            <a:off x="3037942" y="1713992"/>
            <a:ext cx="10098573" cy="40812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ts val="2875"/>
              </a:lnSpc>
              <a:spcBef>
                <a:spcPts val="100"/>
              </a:spcBef>
              <a:buClr>
                <a:srgbClr val="330065"/>
              </a:buClr>
              <a:buSzPct val="70833"/>
              <a:buFont typeface="Wingdings"/>
              <a:buChar char=""/>
              <a:tabLst>
                <a:tab pos="354965" algn="l"/>
                <a:tab pos="355600" algn="l"/>
              </a:tabLst>
            </a:pPr>
            <a:r>
              <a:rPr dirty="0"/>
              <a:t>A</a:t>
            </a:r>
            <a:r>
              <a:rPr spc="5" dirty="0"/>
              <a:t> </a:t>
            </a:r>
            <a:r>
              <a:rPr spc="-5" dirty="0"/>
              <a:t>Model</a:t>
            </a:r>
            <a:r>
              <a:rPr spc="10" dirty="0"/>
              <a:t> </a:t>
            </a:r>
            <a:r>
              <a:rPr dirty="0"/>
              <a:t>of</a:t>
            </a:r>
            <a:r>
              <a:rPr spc="5" dirty="0"/>
              <a:t> </a:t>
            </a:r>
            <a:r>
              <a:rPr dirty="0"/>
              <a:t>the</a:t>
            </a:r>
            <a:r>
              <a:rPr spc="10" dirty="0"/>
              <a:t> </a:t>
            </a:r>
            <a:r>
              <a:rPr spc="-5" dirty="0"/>
              <a:t>Image</a:t>
            </a:r>
            <a:r>
              <a:rPr spc="10" dirty="0"/>
              <a:t> </a:t>
            </a:r>
            <a:r>
              <a:rPr spc="-5" dirty="0"/>
              <a:t>Degradation/Restoration</a:t>
            </a:r>
            <a:r>
              <a:rPr spc="5" dirty="0"/>
              <a:t> </a:t>
            </a:r>
            <a:r>
              <a:rPr dirty="0"/>
              <a:t>Process</a:t>
            </a:r>
          </a:p>
          <a:p>
            <a:pPr marL="355600" indent="-342900">
              <a:lnSpc>
                <a:spcPts val="2875"/>
              </a:lnSpc>
              <a:buClr>
                <a:srgbClr val="330065"/>
              </a:buClr>
              <a:buSzPct val="70833"/>
              <a:buFont typeface="Wingdings"/>
              <a:buChar char=""/>
              <a:tabLst>
                <a:tab pos="354965" algn="l"/>
                <a:tab pos="355600" algn="l"/>
              </a:tabLst>
            </a:pPr>
            <a:r>
              <a:rPr spc="-5" dirty="0"/>
              <a:t>Noise</a:t>
            </a:r>
            <a:r>
              <a:rPr spc="-25" dirty="0"/>
              <a:t> </a:t>
            </a:r>
            <a:r>
              <a:rPr spc="-5" dirty="0"/>
              <a:t>Models</a:t>
            </a:r>
          </a:p>
          <a:p>
            <a:pPr marL="355600" marR="959485" indent="-342900">
              <a:lnSpc>
                <a:spcPct val="79800"/>
              </a:lnSpc>
              <a:spcBef>
                <a:spcPts val="580"/>
              </a:spcBef>
              <a:buClr>
                <a:srgbClr val="330065"/>
              </a:buClr>
              <a:buSzPct val="70833"/>
              <a:buFont typeface="Wingdings"/>
              <a:buChar char=""/>
              <a:tabLst>
                <a:tab pos="354965" algn="l"/>
                <a:tab pos="355600" algn="l"/>
              </a:tabLst>
            </a:pPr>
            <a:r>
              <a:rPr spc="-5" dirty="0"/>
              <a:t>Restoration</a:t>
            </a:r>
            <a:r>
              <a:rPr spc="5" dirty="0"/>
              <a:t> </a:t>
            </a:r>
            <a:r>
              <a:rPr spc="-5" dirty="0"/>
              <a:t>in</a:t>
            </a:r>
            <a:r>
              <a:rPr spc="10" dirty="0"/>
              <a:t> </a:t>
            </a:r>
            <a:r>
              <a:rPr dirty="0"/>
              <a:t>the</a:t>
            </a:r>
            <a:r>
              <a:rPr spc="10" dirty="0"/>
              <a:t> </a:t>
            </a:r>
            <a:r>
              <a:rPr spc="-5" dirty="0"/>
              <a:t>Presence</a:t>
            </a:r>
            <a:r>
              <a:rPr spc="5" dirty="0"/>
              <a:t> </a:t>
            </a:r>
            <a:r>
              <a:rPr dirty="0"/>
              <a:t>of</a:t>
            </a:r>
            <a:r>
              <a:rPr spc="10" dirty="0"/>
              <a:t> </a:t>
            </a:r>
            <a:r>
              <a:rPr spc="-5" dirty="0"/>
              <a:t>Noise</a:t>
            </a:r>
            <a:r>
              <a:rPr spc="10" dirty="0"/>
              <a:t> </a:t>
            </a:r>
            <a:r>
              <a:rPr spc="-5" dirty="0"/>
              <a:t>Only-Spatial </a:t>
            </a:r>
            <a:r>
              <a:rPr spc="-655" dirty="0"/>
              <a:t> </a:t>
            </a:r>
            <a:r>
              <a:rPr spc="-5" dirty="0"/>
              <a:t>Filtering</a:t>
            </a:r>
          </a:p>
          <a:p>
            <a:pPr marL="355600" indent="-342900">
              <a:lnSpc>
                <a:spcPts val="2870"/>
              </a:lnSpc>
              <a:buClr>
                <a:srgbClr val="330065"/>
              </a:buClr>
              <a:buSzPct val="70833"/>
              <a:buFont typeface="Wingdings"/>
              <a:buChar char=""/>
              <a:tabLst>
                <a:tab pos="354965" algn="l"/>
                <a:tab pos="355600" algn="l"/>
              </a:tabLst>
            </a:pPr>
            <a:r>
              <a:rPr spc="-5" dirty="0"/>
              <a:t>Periodic</a:t>
            </a:r>
            <a:r>
              <a:rPr spc="20" dirty="0"/>
              <a:t> </a:t>
            </a:r>
            <a:r>
              <a:rPr spc="-5" dirty="0"/>
              <a:t>Noise</a:t>
            </a:r>
            <a:r>
              <a:rPr spc="20" dirty="0"/>
              <a:t> </a:t>
            </a:r>
            <a:r>
              <a:rPr spc="-5" dirty="0"/>
              <a:t>Reduction</a:t>
            </a:r>
            <a:r>
              <a:rPr spc="20" dirty="0"/>
              <a:t> </a:t>
            </a:r>
            <a:r>
              <a:rPr spc="-5" dirty="0"/>
              <a:t>by</a:t>
            </a:r>
            <a:r>
              <a:rPr spc="20" dirty="0"/>
              <a:t> </a:t>
            </a:r>
            <a:r>
              <a:rPr spc="-5" dirty="0"/>
              <a:t>Frequency</a:t>
            </a:r>
            <a:r>
              <a:rPr spc="20" dirty="0"/>
              <a:t> </a:t>
            </a:r>
            <a:r>
              <a:rPr spc="-5" dirty="0"/>
              <a:t>Domain</a:t>
            </a:r>
            <a:r>
              <a:rPr spc="20" dirty="0"/>
              <a:t> </a:t>
            </a:r>
            <a:r>
              <a:rPr spc="-5" dirty="0"/>
              <a:t>Filtering</a:t>
            </a:r>
          </a:p>
          <a:p>
            <a:pPr marL="355600" indent="-342900">
              <a:lnSpc>
                <a:spcPts val="2875"/>
              </a:lnSpc>
              <a:buClr>
                <a:srgbClr val="330065"/>
              </a:buClr>
              <a:buSzPct val="70833"/>
              <a:buFont typeface="Wingdings"/>
              <a:buChar char=""/>
              <a:tabLst>
                <a:tab pos="354965" algn="l"/>
                <a:tab pos="355600" algn="l"/>
              </a:tabLst>
            </a:pPr>
            <a:r>
              <a:rPr spc="-5" dirty="0"/>
              <a:t>Linear,</a:t>
            </a:r>
            <a:r>
              <a:rPr spc="20" dirty="0"/>
              <a:t> </a:t>
            </a:r>
            <a:r>
              <a:rPr spc="-5" dirty="0"/>
              <a:t>Position-Invariant</a:t>
            </a:r>
            <a:r>
              <a:rPr spc="25" dirty="0"/>
              <a:t> </a:t>
            </a:r>
            <a:r>
              <a:rPr spc="-5" dirty="0"/>
              <a:t>Degradations</a:t>
            </a:r>
          </a:p>
          <a:p>
            <a:pPr marL="355600" indent="-342900">
              <a:lnSpc>
                <a:spcPts val="2875"/>
              </a:lnSpc>
              <a:buClr>
                <a:srgbClr val="330065"/>
              </a:buClr>
              <a:buSzPct val="70833"/>
              <a:buFont typeface="Wingdings"/>
              <a:buChar char=""/>
              <a:tabLst>
                <a:tab pos="354965" algn="l"/>
                <a:tab pos="355600" algn="l"/>
              </a:tabLst>
            </a:pPr>
            <a:r>
              <a:rPr dirty="0"/>
              <a:t>Estimating</a:t>
            </a:r>
            <a:r>
              <a:rPr spc="-5" dirty="0"/>
              <a:t> </a:t>
            </a:r>
            <a:r>
              <a:rPr dirty="0"/>
              <a:t>the </a:t>
            </a:r>
            <a:r>
              <a:rPr spc="-5" dirty="0"/>
              <a:t>Degradation Function</a:t>
            </a:r>
          </a:p>
          <a:p>
            <a:pPr marL="355600" indent="-342900">
              <a:lnSpc>
                <a:spcPts val="2875"/>
              </a:lnSpc>
              <a:buClr>
                <a:srgbClr val="330065"/>
              </a:buClr>
              <a:buSzPct val="70833"/>
              <a:buFont typeface="Wingdings"/>
              <a:buChar char=""/>
              <a:tabLst>
                <a:tab pos="354965" algn="l"/>
                <a:tab pos="355600" algn="l"/>
              </a:tabLst>
            </a:pPr>
            <a:r>
              <a:rPr dirty="0"/>
              <a:t>Inverse</a:t>
            </a:r>
            <a:r>
              <a:rPr spc="-30" dirty="0"/>
              <a:t> </a:t>
            </a:r>
            <a:r>
              <a:rPr spc="-5" dirty="0"/>
              <a:t>Filtering</a:t>
            </a:r>
          </a:p>
          <a:p>
            <a:pPr marL="355600" indent="-342900">
              <a:lnSpc>
                <a:spcPts val="2875"/>
              </a:lnSpc>
              <a:buClr>
                <a:srgbClr val="330065"/>
              </a:buClr>
              <a:buSzPct val="70833"/>
              <a:buFont typeface="Wingdings"/>
              <a:buChar char=""/>
              <a:tabLst>
                <a:tab pos="354965" algn="l"/>
                <a:tab pos="355600" algn="l"/>
              </a:tabLst>
            </a:pPr>
            <a:r>
              <a:rPr spc="-5" dirty="0"/>
              <a:t>Minimun</a:t>
            </a:r>
            <a:r>
              <a:rPr spc="15" dirty="0"/>
              <a:t> </a:t>
            </a:r>
            <a:r>
              <a:rPr spc="-5" dirty="0"/>
              <a:t>Mean</a:t>
            </a:r>
            <a:r>
              <a:rPr spc="15" dirty="0"/>
              <a:t> </a:t>
            </a:r>
            <a:r>
              <a:rPr spc="-5" dirty="0"/>
              <a:t>Square</a:t>
            </a:r>
            <a:r>
              <a:rPr spc="15" dirty="0"/>
              <a:t> </a:t>
            </a:r>
            <a:r>
              <a:rPr spc="-5" dirty="0"/>
              <a:t>Error(Wiener)</a:t>
            </a:r>
            <a:r>
              <a:rPr spc="15" dirty="0"/>
              <a:t> </a:t>
            </a:r>
            <a:r>
              <a:rPr spc="-5" dirty="0"/>
              <a:t>Filtering</a:t>
            </a:r>
          </a:p>
          <a:p>
            <a:pPr marL="355600" indent="-342900">
              <a:lnSpc>
                <a:spcPts val="2875"/>
              </a:lnSpc>
              <a:buClr>
                <a:srgbClr val="330065"/>
              </a:buClr>
              <a:buSzPct val="70833"/>
              <a:buFont typeface="Wingdings"/>
              <a:buChar char=""/>
              <a:tabLst>
                <a:tab pos="354965" algn="l"/>
                <a:tab pos="355600" algn="l"/>
              </a:tabLst>
            </a:pPr>
            <a:r>
              <a:rPr spc="-5" dirty="0">
                <a:solidFill>
                  <a:srgbClr val="FF0000"/>
                </a:solidFill>
              </a:rPr>
              <a:t>Constrained</a:t>
            </a:r>
            <a:r>
              <a:rPr spc="10" dirty="0">
                <a:solidFill>
                  <a:srgbClr val="FF0000"/>
                </a:solidFill>
              </a:rPr>
              <a:t> </a:t>
            </a:r>
            <a:r>
              <a:rPr spc="-5" dirty="0">
                <a:solidFill>
                  <a:srgbClr val="FF0000"/>
                </a:solidFill>
              </a:rPr>
              <a:t>Least</a:t>
            </a:r>
            <a:r>
              <a:rPr spc="15" dirty="0">
                <a:solidFill>
                  <a:srgbClr val="FF0000"/>
                </a:solidFill>
              </a:rPr>
              <a:t> </a:t>
            </a:r>
            <a:r>
              <a:rPr spc="-5" dirty="0">
                <a:solidFill>
                  <a:srgbClr val="FF0000"/>
                </a:solidFill>
              </a:rPr>
              <a:t>Squared</a:t>
            </a:r>
            <a:r>
              <a:rPr spc="10" dirty="0">
                <a:solidFill>
                  <a:srgbClr val="FF0000"/>
                </a:solidFill>
              </a:rPr>
              <a:t> </a:t>
            </a:r>
            <a:r>
              <a:rPr spc="-5" dirty="0">
                <a:solidFill>
                  <a:srgbClr val="FF0000"/>
                </a:solidFill>
              </a:rPr>
              <a:t>Filtering</a:t>
            </a:r>
          </a:p>
          <a:p>
            <a:pPr marL="355600" indent="-342900">
              <a:lnSpc>
                <a:spcPts val="2875"/>
              </a:lnSpc>
              <a:buClr>
                <a:srgbClr val="330065"/>
              </a:buClr>
              <a:buSzPct val="70833"/>
              <a:buFont typeface="Wingdings"/>
              <a:buChar char=""/>
              <a:tabLst>
                <a:tab pos="354965" algn="l"/>
                <a:tab pos="355600" algn="l"/>
              </a:tabLst>
            </a:pPr>
            <a:r>
              <a:rPr dirty="0"/>
              <a:t>Geometric</a:t>
            </a:r>
            <a:r>
              <a:rPr spc="-35" dirty="0"/>
              <a:t> </a:t>
            </a:r>
            <a:r>
              <a:rPr spc="-5" dirty="0"/>
              <a:t>Mean</a:t>
            </a:r>
            <a:r>
              <a:rPr spc="-30" dirty="0"/>
              <a:t> </a:t>
            </a:r>
            <a:r>
              <a:rPr dirty="0"/>
              <a:t>Filter</a:t>
            </a:r>
          </a:p>
          <a:p>
            <a:pPr marL="355600" indent="-342900">
              <a:lnSpc>
                <a:spcPts val="2875"/>
              </a:lnSpc>
              <a:buClr>
                <a:srgbClr val="330065"/>
              </a:buClr>
              <a:buSzPct val="70833"/>
              <a:buFont typeface="Wingdings"/>
              <a:buChar char=""/>
              <a:tabLst>
                <a:tab pos="354965" algn="l"/>
                <a:tab pos="355600" algn="l"/>
              </a:tabLst>
            </a:pPr>
            <a:r>
              <a:rPr dirty="0"/>
              <a:t>Geometric</a:t>
            </a:r>
            <a:r>
              <a:rPr spc="-55" dirty="0"/>
              <a:t> </a:t>
            </a:r>
            <a:r>
              <a:rPr dirty="0"/>
              <a:t>Transformations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pPr/>
              <a:t>75</a:t>
            </a:fld>
            <a:endParaRPr lang="en-IN"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781029"/>
            <a:ext cx="6410325" cy="5248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793707" y="923905"/>
            <a:ext cx="6293641" cy="4781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pPr/>
              <a:t>76</a:t>
            </a:fld>
            <a:endParaRPr lang="en-IN"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638153"/>
            <a:ext cx="6581775" cy="5162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738938" y="995343"/>
            <a:ext cx="6705600" cy="5019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pPr/>
              <a:t>77</a:t>
            </a:fld>
            <a:endParaRPr lang="en-IN"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709591"/>
            <a:ext cx="6848475" cy="4962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662738" y="1209657"/>
            <a:ext cx="6781800" cy="5076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pPr/>
              <a:t>78</a:t>
            </a:fld>
            <a:endParaRPr lang="en-IN"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/>
              <a:t>Outline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idx="1"/>
          </p:nvPr>
        </p:nvSpPr>
        <p:spPr>
          <a:xfrm>
            <a:off x="3037942" y="1713992"/>
            <a:ext cx="10098573" cy="40812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ts val="2875"/>
              </a:lnSpc>
              <a:spcBef>
                <a:spcPts val="100"/>
              </a:spcBef>
              <a:buClr>
                <a:srgbClr val="330065"/>
              </a:buClr>
              <a:buSzPct val="70833"/>
              <a:buFont typeface="Wingdings"/>
              <a:buChar char=""/>
              <a:tabLst>
                <a:tab pos="354965" algn="l"/>
                <a:tab pos="355600" algn="l"/>
              </a:tabLst>
            </a:pPr>
            <a:r>
              <a:rPr dirty="0"/>
              <a:t>A</a:t>
            </a:r>
            <a:r>
              <a:rPr spc="5" dirty="0"/>
              <a:t> </a:t>
            </a:r>
            <a:r>
              <a:rPr spc="-5" dirty="0"/>
              <a:t>Model</a:t>
            </a:r>
            <a:r>
              <a:rPr spc="10" dirty="0"/>
              <a:t> </a:t>
            </a:r>
            <a:r>
              <a:rPr dirty="0"/>
              <a:t>of</a:t>
            </a:r>
            <a:r>
              <a:rPr spc="5" dirty="0"/>
              <a:t> </a:t>
            </a:r>
            <a:r>
              <a:rPr dirty="0"/>
              <a:t>the</a:t>
            </a:r>
            <a:r>
              <a:rPr spc="10" dirty="0"/>
              <a:t> </a:t>
            </a:r>
            <a:r>
              <a:rPr spc="-5" dirty="0"/>
              <a:t>Image</a:t>
            </a:r>
            <a:r>
              <a:rPr spc="10" dirty="0"/>
              <a:t> </a:t>
            </a:r>
            <a:r>
              <a:rPr spc="-5" dirty="0"/>
              <a:t>Degradation/Restoration</a:t>
            </a:r>
            <a:r>
              <a:rPr spc="5" dirty="0"/>
              <a:t> </a:t>
            </a:r>
            <a:r>
              <a:rPr dirty="0"/>
              <a:t>Process</a:t>
            </a:r>
          </a:p>
          <a:p>
            <a:pPr marL="355600" indent="-342900">
              <a:lnSpc>
                <a:spcPts val="2875"/>
              </a:lnSpc>
              <a:buClr>
                <a:srgbClr val="330065"/>
              </a:buClr>
              <a:buSzPct val="70833"/>
              <a:buFont typeface="Wingdings"/>
              <a:buChar char=""/>
              <a:tabLst>
                <a:tab pos="354965" algn="l"/>
                <a:tab pos="355600" algn="l"/>
              </a:tabLst>
            </a:pPr>
            <a:r>
              <a:rPr spc="-5" dirty="0"/>
              <a:t>Noise</a:t>
            </a:r>
            <a:r>
              <a:rPr spc="-25" dirty="0"/>
              <a:t> </a:t>
            </a:r>
            <a:r>
              <a:rPr spc="-5" dirty="0"/>
              <a:t>Models</a:t>
            </a:r>
          </a:p>
          <a:p>
            <a:pPr marL="355600" marR="959485" indent="-342900">
              <a:lnSpc>
                <a:spcPct val="79800"/>
              </a:lnSpc>
              <a:spcBef>
                <a:spcPts val="580"/>
              </a:spcBef>
              <a:buClr>
                <a:srgbClr val="330065"/>
              </a:buClr>
              <a:buSzPct val="70833"/>
              <a:buFont typeface="Wingdings"/>
              <a:buChar char=""/>
              <a:tabLst>
                <a:tab pos="354965" algn="l"/>
                <a:tab pos="355600" algn="l"/>
              </a:tabLst>
            </a:pPr>
            <a:r>
              <a:rPr spc="-5" dirty="0"/>
              <a:t>Restoration</a:t>
            </a:r>
            <a:r>
              <a:rPr spc="5" dirty="0"/>
              <a:t> </a:t>
            </a:r>
            <a:r>
              <a:rPr spc="-5" dirty="0"/>
              <a:t>in</a:t>
            </a:r>
            <a:r>
              <a:rPr spc="10" dirty="0"/>
              <a:t> </a:t>
            </a:r>
            <a:r>
              <a:rPr dirty="0"/>
              <a:t>the</a:t>
            </a:r>
            <a:r>
              <a:rPr spc="10" dirty="0"/>
              <a:t> </a:t>
            </a:r>
            <a:r>
              <a:rPr spc="-5" dirty="0"/>
              <a:t>Presence</a:t>
            </a:r>
            <a:r>
              <a:rPr spc="5" dirty="0"/>
              <a:t> </a:t>
            </a:r>
            <a:r>
              <a:rPr dirty="0"/>
              <a:t>of</a:t>
            </a:r>
            <a:r>
              <a:rPr spc="10" dirty="0"/>
              <a:t> </a:t>
            </a:r>
            <a:r>
              <a:rPr spc="-5" dirty="0"/>
              <a:t>Noise</a:t>
            </a:r>
            <a:r>
              <a:rPr spc="10" dirty="0"/>
              <a:t> </a:t>
            </a:r>
            <a:r>
              <a:rPr spc="-5" dirty="0"/>
              <a:t>Only-Spatial </a:t>
            </a:r>
            <a:r>
              <a:rPr spc="-655" dirty="0"/>
              <a:t> </a:t>
            </a:r>
            <a:r>
              <a:rPr spc="-5" dirty="0"/>
              <a:t>Filtering</a:t>
            </a:r>
          </a:p>
          <a:p>
            <a:pPr marL="355600" indent="-342900">
              <a:lnSpc>
                <a:spcPts val="2870"/>
              </a:lnSpc>
              <a:buClr>
                <a:srgbClr val="330065"/>
              </a:buClr>
              <a:buSzPct val="70833"/>
              <a:buFont typeface="Wingdings"/>
              <a:buChar char=""/>
              <a:tabLst>
                <a:tab pos="354965" algn="l"/>
                <a:tab pos="355600" algn="l"/>
              </a:tabLst>
            </a:pPr>
            <a:r>
              <a:rPr spc="-5" dirty="0"/>
              <a:t>Periodic</a:t>
            </a:r>
            <a:r>
              <a:rPr spc="20" dirty="0"/>
              <a:t> </a:t>
            </a:r>
            <a:r>
              <a:rPr spc="-5" dirty="0"/>
              <a:t>Noise</a:t>
            </a:r>
            <a:r>
              <a:rPr spc="20" dirty="0"/>
              <a:t> </a:t>
            </a:r>
            <a:r>
              <a:rPr spc="-5" dirty="0"/>
              <a:t>Reduction</a:t>
            </a:r>
            <a:r>
              <a:rPr spc="20" dirty="0"/>
              <a:t> </a:t>
            </a:r>
            <a:r>
              <a:rPr spc="-5" dirty="0"/>
              <a:t>by</a:t>
            </a:r>
            <a:r>
              <a:rPr spc="20" dirty="0"/>
              <a:t> </a:t>
            </a:r>
            <a:r>
              <a:rPr spc="-5" dirty="0"/>
              <a:t>Frequency</a:t>
            </a:r>
            <a:r>
              <a:rPr spc="20" dirty="0"/>
              <a:t> </a:t>
            </a:r>
            <a:r>
              <a:rPr spc="-5" dirty="0"/>
              <a:t>Domain</a:t>
            </a:r>
            <a:r>
              <a:rPr spc="20" dirty="0"/>
              <a:t> </a:t>
            </a:r>
            <a:r>
              <a:rPr spc="-5" dirty="0"/>
              <a:t>Filtering</a:t>
            </a:r>
          </a:p>
          <a:p>
            <a:pPr marL="355600" indent="-342900">
              <a:lnSpc>
                <a:spcPts val="2875"/>
              </a:lnSpc>
              <a:buClr>
                <a:srgbClr val="330065"/>
              </a:buClr>
              <a:buSzPct val="70833"/>
              <a:buFont typeface="Wingdings"/>
              <a:buChar char=""/>
              <a:tabLst>
                <a:tab pos="354965" algn="l"/>
                <a:tab pos="355600" algn="l"/>
              </a:tabLst>
            </a:pPr>
            <a:r>
              <a:rPr spc="-5" dirty="0"/>
              <a:t>Linear,</a:t>
            </a:r>
            <a:r>
              <a:rPr spc="20" dirty="0"/>
              <a:t> </a:t>
            </a:r>
            <a:r>
              <a:rPr spc="-5" dirty="0"/>
              <a:t>Position-Invariant</a:t>
            </a:r>
            <a:r>
              <a:rPr spc="25" dirty="0"/>
              <a:t> </a:t>
            </a:r>
            <a:r>
              <a:rPr spc="-5" dirty="0"/>
              <a:t>Degradations</a:t>
            </a:r>
          </a:p>
          <a:p>
            <a:pPr marL="355600" indent="-342900">
              <a:lnSpc>
                <a:spcPts val="2875"/>
              </a:lnSpc>
              <a:buClr>
                <a:srgbClr val="330065"/>
              </a:buClr>
              <a:buSzPct val="70833"/>
              <a:buFont typeface="Wingdings"/>
              <a:buChar char=""/>
              <a:tabLst>
                <a:tab pos="354965" algn="l"/>
                <a:tab pos="355600" algn="l"/>
              </a:tabLst>
            </a:pPr>
            <a:r>
              <a:rPr dirty="0"/>
              <a:t>Estimating</a:t>
            </a:r>
            <a:r>
              <a:rPr spc="-5" dirty="0"/>
              <a:t> </a:t>
            </a:r>
            <a:r>
              <a:rPr dirty="0"/>
              <a:t>the </a:t>
            </a:r>
            <a:r>
              <a:rPr spc="-5" dirty="0"/>
              <a:t>Degradation Function</a:t>
            </a:r>
          </a:p>
          <a:p>
            <a:pPr marL="355600" indent="-342900">
              <a:lnSpc>
                <a:spcPts val="2875"/>
              </a:lnSpc>
              <a:buClr>
                <a:srgbClr val="330065"/>
              </a:buClr>
              <a:buSzPct val="70833"/>
              <a:buFont typeface="Wingdings"/>
              <a:buChar char=""/>
              <a:tabLst>
                <a:tab pos="354965" algn="l"/>
                <a:tab pos="355600" algn="l"/>
              </a:tabLst>
            </a:pPr>
            <a:r>
              <a:rPr dirty="0"/>
              <a:t>Inverse</a:t>
            </a:r>
            <a:r>
              <a:rPr spc="-30" dirty="0"/>
              <a:t> </a:t>
            </a:r>
            <a:r>
              <a:rPr spc="-5" dirty="0"/>
              <a:t>Filtering</a:t>
            </a:r>
          </a:p>
          <a:p>
            <a:pPr marL="355600" indent="-342900">
              <a:lnSpc>
                <a:spcPts val="2875"/>
              </a:lnSpc>
              <a:buClr>
                <a:srgbClr val="330065"/>
              </a:buClr>
              <a:buSzPct val="70833"/>
              <a:buFont typeface="Wingdings"/>
              <a:buChar char=""/>
              <a:tabLst>
                <a:tab pos="354965" algn="l"/>
                <a:tab pos="355600" algn="l"/>
              </a:tabLst>
            </a:pPr>
            <a:r>
              <a:rPr spc="-5" dirty="0"/>
              <a:t>Minimun</a:t>
            </a:r>
            <a:r>
              <a:rPr spc="15" dirty="0"/>
              <a:t> </a:t>
            </a:r>
            <a:r>
              <a:rPr spc="-5" dirty="0"/>
              <a:t>Mean</a:t>
            </a:r>
            <a:r>
              <a:rPr spc="15" dirty="0"/>
              <a:t> </a:t>
            </a:r>
            <a:r>
              <a:rPr spc="-5" dirty="0"/>
              <a:t>Square</a:t>
            </a:r>
            <a:r>
              <a:rPr spc="15" dirty="0"/>
              <a:t> </a:t>
            </a:r>
            <a:r>
              <a:rPr spc="-5" dirty="0"/>
              <a:t>Error(Wiener)</a:t>
            </a:r>
            <a:r>
              <a:rPr spc="15" dirty="0"/>
              <a:t> </a:t>
            </a:r>
            <a:r>
              <a:rPr spc="-5" dirty="0"/>
              <a:t>Filtering</a:t>
            </a:r>
          </a:p>
          <a:p>
            <a:pPr marL="355600" indent="-342900">
              <a:lnSpc>
                <a:spcPts val="2875"/>
              </a:lnSpc>
              <a:buClr>
                <a:srgbClr val="330065"/>
              </a:buClr>
              <a:buSzPct val="70833"/>
              <a:buFont typeface="Wingdings"/>
              <a:buChar char=""/>
              <a:tabLst>
                <a:tab pos="354965" algn="l"/>
                <a:tab pos="355600" algn="l"/>
              </a:tabLst>
            </a:pPr>
            <a:r>
              <a:rPr spc="-5" dirty="0"/>
              <a:t>Constrained</a:t>
            </a:r>
            <a:r>
              <a:rPr spc="10" dirty="0"/>
              <a:t> </a:t>
            </a:r>
            <a:r>
              <a:rPr spc="-5" dirty="0"/>
              <a:t>Least</a:t>
            </a:r>
            <a:r>
              <a:rPr spc="15" dirty="0"/>
              <a:t> </a:t>
            </a:r>
            <a:r>
              <a:rPr spc="-5" dirty="0"/>
              <a:t>Squared</a:t>
            </a:r>
            <a:r>
              <a:rPr spc="10" dirty="0"/>
              <a:t> </a:t>
            </a:r>
            <a:r>
              <a:rPr spc="-5" dirty="0"/>
              <a:t>Filtering</a:t>
            </a:r>
          </a:p>
          <a:p>
            <a:pPr marL="355600" indent="-342900">
              <a:lnSpc>
                <a:spcPts val="2875"/>
              </a:lnSpc>
              <a:buClr>
                <a:srgbClr val="330065"/>
              </a:buClr>
              <a:buSzPct val="70833"/>
              <a:buFont typeface="Wingdings"/>
              <a:buChar char=""/>
              <a:tabLst>
                <a:tab pos="354965" algn="l"/>
                <a:tab pos="355600" algn="l"/>
              </a:tabLst>
            </a:pPr>
            <a:r>
              <a:rPr dirty="0">
                <a:solidFill>
                  <a:srgbClr val="FF0000"/>
                </a:solidFill>
              </a:rPr>
              <a:t>Geometric</a:t>
            </a:r>
            <a:r>
              <a:rPr spc="-35" dirty="0">
                <a:solidFill>
                  <a:srgbClr val="FF0000"/>
                </a:solidFill>
              </a:rPr>
              <a:t> </a:t>
            </a:r>
            <a:r>
              <a:rPr spc="-5" dirty="0">
                <a:solidFill>
                  <a:srgbClr val="FF0000"/>
                </a:solidFill>
              </a:rPr>
              <a:t>Mean</a:t>
            </a:r>
            <a:r>
              <a:rPr spc="-30" dirty="0">
                <a:solidFill>
                  <a:srgbClr val="FF0000"/>
                </a:solidFill>
              </a:rPr>
              <a:t> </a:t>
            </a:r>
            <a:r>
              <a:rPr dirty="0">
                <a:solidFill>
                  <a:srgbClr val="FF0000"/>
                </a:solidFill>
              </a:rPr>
              <a:t>Filter</a:t>
            </a:r>
          </a:p>
          <a:p>
            <a:pPr marL="355600" indent="-342900">
              <a:lnSpc>
                <a:spcPts val="2875"/>
              </a:lnSpc>
              <a:buClr>
                <a:srgbClr val="330065"/>
              </a:buClr>
              <a:buSzPct val="70833"/>
              <a:buFont typeface="Wingdings"/>
              <a:buChar char=""/>
              <a:tabLst>
                <a:tab pos="354965" algn="l"/>
                <a:tab pos="355600" algn="l"/>
              </a:tabLst>
            </a:pPr>
            <a:r>
              <a:rPr dirty="0"/>
              <a:t>Geometric</a:t>
            </a:r>
            <a:r>
              <a:rPr spc="-55" dirty="0"/>
              <a:t> </a:t>
            </a:r>
            <a:r>
              <a:rPr dirty="0"/>
              <a:t>Transformations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pPr/>
              <a:t>79</a:t>
            </a:fld>
            <a:endParaRPr lang="en-IN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DBCE92AB-FA86-0CE1-DB97-0839A76A26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8269" y="1343025"/>
            <a:ext cx="10896600" cy="524203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AAE175FD-6F9C-EEB0-D3F6-D9D09AB37BDB}"/>
              </a:ext>
            </a:extLst>
          </p:cNvPr>
          <p:cNvSpPr txBox="1"/>
          <p:nvPr/>
        </p:nvSpPr>
        <p:spPr>
          <a:xfrm>
            <a:off x="473869" y="471110"/>
            <a:ext cx="6719636" cy="5066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55600" indent="-342900">
              <a:lnSpc>
                <a:spcPts val="2875"/>
              </a:lnSpc>
              <a:buClr>
                <a:srgbClr val="330065"/>
              </a:buClr>
              <a:buSzPct val="70833"/>
              <a:buFont typeface="Wingdings"/>
              <a:buChar char=""/>
              <a:tabLst>
                <a:tab pos="354965" algn="l"/>
                <a:tab pos="355600" algn="l"/>
              </a:tabLst>
            </a:pPr>
            <a:r>
              <a:rPr lang="en-IN" sz="4000" spc="-5" dirty="0">
                <a:solidFill>
                  <a:srgbClr val="FF0000"/>
                </a:solidFill>
              </a:rPr>
              <a:t>Noise</a:t>
            </a:r>
            <a:r>
              <a:rPr lang="en-IN" sz="4000" spc="-25" dirty="0">
                <a:solidFill>
                  <a:srgbClr val="FF0000"/>
                </a:solidFill>
              </a:rPr>
              <a:t> Characteristics</a:t>
            </a:r>
            <a:endParaRPr lang="en-IN" sz="4000" spc="-5" dirty="0">
              <a:solidFill>
                <a:srgbClr val="FF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pPr/>
              <a:t>8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110860844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92849" y="852467"/>
            <a:ext cx="6210300" cy="5000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793706" y="1138219"/>
            <a:ext cx="6650831" cy="4572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pPr/>
              <a:t>80</a:t>
            </a:fld>
            <a:endParaRPr lang="en-IN"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138219"/>
            <a:ext cx="6772275" cy="5067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722269" y="1209657"/>
            <a:ext cx="6372224" cy="4676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pPr/>
              <a:t>81</a:t>
            </a:fld>
            <a:endParaRPr lang="en-IN"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1411" y="1209657"/>
            <a:ext cx="6715125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865145" y="1138219"/>
            <a:ext cx="5986458" cy="5114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pPr/>
              <a:t>82</a:t>
            </a:fld>
            <a:endParaRPr lang="en-IN"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066781"/>
            <a:ext cx="6781800" cy="5000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079459" y="1138219"/>
            <a:ext cx="6048370" cy="5019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pPr/>
              <a:t>83</a:t>
            </a:fld>
            <a:endParaRPr lang="en-IN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B07D6866-299F-E798-CCBB-819DAB4AB2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3169" y="657225"/>
            <a:ext cx="9715500" cy="55626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pPr/>
              <a:t>9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10023939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374</TotalTime>
  <Words>2100</Words>
  <Application>Microsoft Office PowerPoint</Application>
  <PresentationFormat>Custom</PresentationFormat>
  <Paragraphs>500</Paragraphs>
  <Slides>83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83</vt:i4>
      </vt:variant>
    </vt:vector>
  </HeadingPairs>
  <TitlesOfParts>
    <vt:vector size="84" baseType="lpstr">
      <vt:lpstr>Office Theme</vt:lpstr>
      <vt:lpstr>DIP- Unit-III   Image Restoration</vt:lpstr>
      <vt:lpstr>Slide 2</vt:lpstr>
      <vt:lpstr>Slide 3</vt:lpstr>
      <vt:lpstr>Outline</vt:lpstr>
      <vt:lpstr>g (x, y)  h(x, y) * F (x, y)   (x, y)</vt:lpstr>
      <vt:lpstr>Slide 6</vt:lpstr>
      <vt:lpstr>Slide 7</vt:lpstr>
      <vt:lpstr>Slide 8</vt:lpstr>
      <vt:lpstr>Slide 9</vt:lpstr>
      <vt:lpstr>Slide 10</vt:lpstr>
      <vt:lpstr>Slide 11</vt:lpstr>
      <vt:lpstr>Rayleigh noise</vt:lpstr>
      <vt:lpstr>Erlang(Gamma) noise</vt:lpstr>
      <vt:lpstr>Exponential noise</vt:lpstr>
      <vt:lpstr>Uniform noise</vt:lpstr>
      <vt:lpstr>Impulse (salt-and-pepper)  noise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Outline</vt:lpstr>
      <vt:lpstr>g (x, y)  f (x, y)   (x, y)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Outline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Outline</vt:lpstr>
      <vt:lpstr>g(x, y)  H  f (x, y)(x, y)</vt:lpstr>
      <vt:lpstr>Slide 57</vt:lpstr>
      <vt:lpstr>g(x, y)     f ( ,  )h(x, , y,  )dd</vt:lpstr>
      <vt:lpstr>Outline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Outline</vt:lpstr>
      <vt:lpstr>Slide 68</vt:lpstr>
      <vt:lpstr>Slide 69</vt:lpstr>
      <vt:lpstr>Slide 70</vt:lpstr>
      <vt:lpstr>Outline</vt:lpstr>
      <vt:lpstr>Slide 72</vt:lpstr>
      <vt:lpstr>Slide 73</vt:lpstr>
      <vt:lpstr>Slide 74</vt:lpstr>
      <vt:lpstr>Outline</vt:lpstr>
      <vt:lpstr>Slide 76</vt:lpstr>
      <vt:lpstr>Slide 77</vt:lpstr>
      <vt:lpstr>Slide 78</vt:lpstr>
      <vt:lpstr>Outline</vt:lpstr>
      <vt:lpstr>Slide 80</vt:lpstr>
      <vt:lpstr>Slide 81</vt:lpstr>
      <vt:lpstr>Slide 82</vt:lpstr>
      <vt:lpstr>Slide 83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Microsoft PowerPoint - Chapter 5.ppt</dc:title>
  <dc:creator>hyh</dc:creator>
  <cp:lastModifiedBy>Prof.Subhash chandra</cp:lastModifiedBy>
  <cp:revision>37</cp:revision>
  <dcterms:created xsi:type="dcterms:W3CDTF">2022-09-25T11:04:42Z</dcterms:created>
  <dcterms:modified xsi:type="dcterms:W3CDTF">2022-10-11T03:52:22Z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2008-05-18T00:00:00Z</vt:filetime>
  </property>
  <property fmtid="{D5CDD505-2E9C-101B-9397-08002B2CF9AE}" pid="3" name="Creator">
    <vt:lpwstr>PScript5.dll Version 5.2</vt:lpwstr>
  </property>
  <property fmtid="{D5CDD505-2E9C-101B-9397-08002B2CF9AE}" pid="4" name="LastSaved">
    <vt:filetime>2022-09-25T00:00:00Z</vt:filetime>
  </property>
</Properties>
</file>